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384DFD7-FD82-4481-8686-DAD157BD35CB}">
  <a:tblStyle styleId="{D384DFD7-FD82-4481-8686-DAD157BD35C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11bc6ff6e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11bc6ff6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11bc6ff6ec_0_5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211bc6ff6ec_0_5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11bc6ff6ec_0_4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211bc6ff6ec_0_4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2e619a6b9c4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2e619a6b9c4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11bc6ff6ec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11bc6ff6ec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It relies on the simple and elegant idea to initially solve a simpler polynomial system (start system) and then deform its roots to the roots of the system we aim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to solve (target system) iteratively on the system parameter manifold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11bc6ff6ec_0_4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11bc6ff6ec_0_4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11bc6ff6ec_0_4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11bc6ff6ec_0_4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11bc6ff6ec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11bc6ff6ec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e51ca232a0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e51ca232a0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e51ca232a0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e51ca232a0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11bc6ff6ec_0_3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211bc6ff6ec_0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With the answers to the above two questions, we arrive at a nested parallelism for homotopy continuation.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In the fine level, we parallelize the inner part computation of each homotopy path. We tackle the two bottlenecks, namely, the linear system solver, and Jacobian/homotopy computation and evaluation.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Triangular solve of L portion is done in decomposition process</a:t>
            </a:r>
            <a:endParaRPr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11bc6ff6ec_0_3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11bc6ff6ec_0_3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For the computation and evaluation of the Jacobians and homotopy, we make use of the idea of single instruction multiple threads computation.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Here’s an example of two polynomial equations with two unknowns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What we need to do on the GPU side is to evaluate them</a:t>
            </a:r>
            <a:endParaRPr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6.png"/><Relationship Id="rId4" Type="http://schemas.openxmlformats.org/officeDocument/2006/relationships/image" Target="../media/image1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1.png"/><Relationship Id="rId11" Type="http://schemas.openxmlformats.org/officeDocument/2006/relationships/image" Target="../media/image9.png"/><Relationship Id="rId10" Type="http://schemas.openxmlformats.org/officeDocument/2006/relationships/image" Target="../media/image6.png"/><Relationship Id="rId12" Type="http://schemas.openxmlformats.org/officeDocument/2006/relationships/image" Target="../media/image14.png"/><Relationship Id="rId9" Type="http://schemas.openxmlformats.org/officeDocument/2006/relationships/image" Target="../media/image5.png"/><Relationship Id="rId5" Type="http://schemas.openxmlformats.org/officeDocument/2006/relationships/image" Target="../media/image13.png"/><Relationship Id="rId6" Type="http://schemas.openxmlformats.org/officeDocument/2006/relationships/image" Target="../media/image1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4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4.png"/><Relationship Id="rId10" Type="http://schemas.openxmlformats.org/officeDocument/2006/relationships/image" Target="../media/image7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Relationship Id="rId4" Type="http://schemas.openxmlformats.org/officeDocument/2006/relationships/image" Target="../media/image8.png"/><Relationship Id="rId9" Type="http://schemas.openxmlformats.org/officeDocument/2006/relationships/image" Target="../media/image1.png"/><Relationship Id="rId15" Type="http://schemas.openxmlformats.org/officeDocument/2006/relationships/image" Target="../media/image14.png"/><Relationship Id="rId14" Type="http://schemas.openxmlformats.org/officeDocument/2006/relationships/image" Target="../media/image9.png"/><Relationship Id="rId5" Type="http://schemas.openxmlformats.org/officeDocument/2006/relationships/image" Target="../media/image23.png"/><Relationship Id="rId6" Type="http://schemas.openxmlformats.org/officeDocument/2006/relationships/image" Target="../media/image2.png"/><Relationship Id="rId7" Type="http://schemas.openxmlformats.org/officeDocument/2006/relationships/image" Target="../media/image11.png"/><Relationship Id="rId8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image" Target="../media/image9.png"/><Relationship Id="rId10" Type="http://schemas.openxmlformats.org/officeDocument/2006/relationships/image" Target="../media/image6.png"/><Relationship Id="rId1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1.png"/><Relationship Id="rId9" Type="http://schemas.openxmlformats.org/officeDocument/2006/relationships/image" Target="../media/image5.png"/><Relationship Id="rId5" Type="http://schemas.openxmlformats.org/officeDocument/2006/relationships/image" Target="../media/image13.png"/><Relationship Id="rId6" Type="http://schemas.openxmlformats.org/officeDocument/2006/relationships/image" Target="../media/image1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9.xml.rels><?xml version="1.0" encoding="UTF-8" standalone="yes"?><Relationships xmlns="http://schemas.openxmlformats.org/package/2006/relationships"><Relationship Id="rId10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4.png"/><Relationship Id="rId4" Type="http://schemas.openxmlformats.org/officeDocument/2006/relationships/image" Target="../media/image16.png"/><Relationship Id="rId9" Type="http://schemas.openxmlformats.org/officeDocument/2006/relationships/image" Target="../media/image19.png"/><Relationship Id="rId5" Type="http://schemas.openxmlformats.org/officeDocument/2006/relationships/image" Target="../media/image25.png"/><Relationship Id="rId6" Type="http://schemas.openxmlformats.org/officeDocument/2006/relationships/image" Target="../media/image18.png"/><Relationship Id="rId7" Type="http://schemas.openxmlformats.org/officeDocument/2006/relationships/image" Target="../media/image14.png"/><Relationship Id="rId8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-829650"/>
            <a:ext cx="8520600" cy="271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680"/>
              <a:t>Homotopy Continuation Meets GPU</a:t>
            </a:r>
            <a:endParaRPr b="1" sz="33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93925" y="1882338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</a:rPr>
              <a:t>Hongyi Fan</a:t>
            </a:r>
            <a:endParaRPr sz="23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solidFill>
                  <a:schemeClr val="dk1"/>
                </a:solidFill>
              </a:rPr>
              <a:t>Cognex</a:t>
            </a:r>
            <a:endParaRPr sz="2300">
              <a:solidFill>
                <a:schemeClr val="dk1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23275" y="2804988"/>
            <a:ext cx="4083213" cy="2186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56974" y="29623"/>
            <a:ext cx="1750499" cy="73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2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Comparisons on Other Problems</a:t>
            </a:r>
            <a:endParaRPr b="1" sz="2620"/>
          </a:p>
        </p:txBody>
      </p:sp>
      <p:pic>
        <p:nvPicPr>
          <p:cNvPr id="255" name="Google Shape;255;p22"/>
          <p:cNvPicPr preferRelativeResize="0"/>
          <p:nvPr/>
        </p:nvPicPr>
        <p:blipFill rotWithShape="1">
          <a:blip r:embed="rId3">
            <a:alphaModFix/>
          </a:blip>
          <a:srcRect b="0" l="0" r="10913" t="0"/>
          <a:stretch/>
        </p:blipFill>
        <p:spPr>
          <a:xfrm>
            <a:off x="738750" y="1138150"/>
            <a:ext cx="7874500" cy="3478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24124" y="60836"/>
            <a:ext cx="1750499" cy="73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37250" y="3171188"/>
            <a:ext cx="1905000" cy="1905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23"/>
          <p:cNvSpPr txBox="1"/>
          <p:nvPr/>
        </p:nvSpPr>
        <p:spPr>
          <a:xfrm>
            <a:off x="4225475" y="2525575"/>
            <a:ext cx="3840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</a:rPr>
              <a:t>Checkout our GitHub Repository!</a:t>
            </a:r>
            <a:endParaRPr b="1" sz="1800">
              <a:solidFill>
                <a:srgbClr val="0000FF"/>
              </a:solidFill>
            </a:endParaRPr>
          </a:p>
        </p:txBody>
      </p:sp>
      <p:sp>
        <p:nvSpPr>
          <p:cNvPr id="263" name="Google Shape;263;p23"/>
          <p:cNvSpPr/>
          <p:nvPr/>
        </p:nvSpPr>
        <p:spPr>
          <a:xfrm>
            <a:off x="3788200" y="2500750"/>
            <a:ext cx="4431600" cy="461700"/>
          </a:xfrm>
          <a:prstGeom prst="wedgeRoundRectCallout">
            <a:avLst>
              <a:gd fmla="val 53395" name="adj1"/>
              <a:gd fmla="val 132890" name="adj2"/>
              <a:gd fmla="val 0" name="adj3"/>
            </a:avLst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23"/>
          <p:cNvSpPr txBox="1"/>
          <p:nvPr/>
        </p:nvSpPr>
        <p:spPr>
          <a:xfrm>
            <a:off x="951450" y="930850"/>
            <a:ext cx="72411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GPU-HC</a:t>
            </a:r>
            <a:r>
              <a:rPr lang="en" sz="1800"/>
              <a:t> directly solving the original large, low-degree system efficiently.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GPU-HC</a:t>
            </a:r>
            <a:r>
              <a:rPr lang="en" sz="1800"/>
              <a:t> opens a door for problems that were previously unsolvable or inefficient made practical in use.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265" name="Google Shape;265;p23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Take away messages</a:t>
            </a:r>
            <a:endParaRPr b="1" sz="2620"/>
          </a:p>
        </p:txBody>
      </p:sp>
      <p:sp>
        <p:nvSpPr>
          <p:cNvPr id="266" name="Google Shape;266;p23"/>
          <p:cNvSpPr txBox="1"/>
          <p:nvPr/>
        </p:nvSpPr>
        <p:spPr>
          <a:xfrm>
            <a:off x="201000" y="3246350"/>
            <a:ext cx="70902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Our publications: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Chien, Chiang-Heng, Hongyi Fan, Ahmad Abdelfattah, Elias Tsigaridas, Stanimire Tomov, and Benjamin Kimia. "GPU-based homotopy continuation for minimal problems in computer vision." In </a:t>
            </a:r>
            <a:r>
              <a:rPr i="1" lang="en" sz="1000">
                <a:solidFill>
                  <a:srgbClr val="222222"/>
                </a:solidFill>
                <a:highlight>
                  <a:srgbClr val="FFFFFF"/>
                </a:highlight>
              </a:rPr>
              <a:t>Proceedings of the IEEE/CVF Conference on Computer Vision and Pattern Recognition</a:t>
            </a: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, pp. 15765-15776. 2022.</a:t>
            </a:r>
            <a:endParaRPr sz="10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Chien, Chiang-Heng, Hongyi Fan, Ahmad Abdelfattah, Elias Tsigaridas, Stanimire Tomov, and Benjamin Kimia. "Parallel path tracking for homotopy continuation using GPU." In </a:t>
            </a:r>
            <a:r>
              <a:rPr i="1" lang="en" sz="1000">
                <a:solidFill>
                  <a:srgbClr val="222222"/>
                </a:solidFill>
                <a:highlight>
                  <a:srgbClr val="FFFFFF"/>
                </a:highlight>
              </a:rPr>
              <a:t>Proceedings of the International Symposium on Symbolic and Algebraic Computation</a:t>
            </a: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. 2022.</a:t>
            </a:r>
            <a:endParaRPr sz="10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Ding, Yaqing, Chiang-Heng Chien, Viktor Larsson, Karl Åström, and Benjamin Kimia. "Minimal Solutions to Generalized Three-View Relative Pose Problem." In </a:t>
            </a:r>
            <a:r>
              <a:rPr i="1" lang="en" sz="1000">
                <a:solidFill>
                  <a:srgbClr val="222222"/>
                </a:solidFill>
                <a:highlight>
                  <a:srgbClr val="FFFFFF"/>
                </a:highlight>
              </a:rPr>
              <a:t>Proceedings of the IEEE/CVF International Conference on Computer Vision</a:t>
            </a:r>
            <a:r>
              <a:rPr lang="en" sz="1000">
                <a:solidFill>
                  <a:srgbClr val="222222"/>
                </a:solidFill>
                <a:highlight>
                  <a:srgbClr val="FFFFFF"/>
                </a:highlight>
              </a:rPr>
              <a:t>, pp. 8156-8164. 2023.</a:t>
            </a:r>
            <a:endParaRPr sz="1000">
              <a:solidFill>
                <a:srgbClr val="2222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4"/>
          <p:cNvSpPr txBox="1"/>
          <p:nvPr>
            <p:ph type="title"/>
          </p:nvPr>
        </p:nvSpPr>
        <p:spPr>
          <a:xfrm>
            <a:off x="2649750" y="2285400"/>
            <a:ext cx="38445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 for your attention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847675"/>
            <a:ext cx="8608200" cy="110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2CC"/>
                </a:highlight>
              </a:rPr>
              <a:t>Homotopy Continuation is simple </a:t>
            </a:r>
            <a:endParaRPr b="1">
              <a:solidFill>
                <a:schemeClr val="dk1"/>
              </a:solidFill>
              <a:highlight>
                <a:srgbClr val="FFF2CC"/>
              </a:highlight>
            </a:endParaRPr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sz="1800">
                <a:solidFill>
                  <a:schemeClr val="dk1"/>
                </a:solidFill>
              </a:rPr>
              <a:t>Numerical method: Homotopy Continuation (HC)</a:t>
            </a:r>
            <a:br>
              <a:rPr lang="en" sz="1800">
                <a:solidFill>
                  <a:schemeClr val="dk1"/>
                </a:solidFill>
              </a:rPr>
            </a:br>
            <a:r>
              <a:rPr i="1" lang="en" sz="1800">
                <a:solidFill>
                  <a:schemeClr val="dk1"/>
                </a:solidFill>
              </a:rPr>
              <a:t>e.g.</a:t>
            </a:r>
            <a:r>
              <a:rPr lang="en" sz="1800">
                <a:solidFill>
                  <a:schemeClr val="dk1"/>
                </a:solidFill>
              </a:rPr>
              <a:t> </a:t>
            </a:r>
            <a:r>
              <a:rPr lang="en" sz="1800">
                <a:solidFill>
                  <a:schemeClr val="dk1"/>
                </a:solidFill>
              </a:rPr>
              <a:t>PHCpack，</a:t>
            </a:r>
            <a:r>
              <a:rPr lang="en" sz="1800">
                <a:solidFill>
                  <a:schemeClr val="dk1"/>
                </a:solidFill>
              </a:rPr>
              <a:t>MiNuS, Julia and others</a:t>
            </a:r>
            <a:endParaRPr baseline="30000" sz="1800">
              <a:solidFill>
                <a:schemeClr val="dk1"/>
              </a:solidFill>
            </a:endParaRPr>
          </a:p>
        </p:txBody>
      </p:sp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Motivation</a:t>
            </a:r>
            <a:endParaRPr b="1" sz="2620"/>
          </a:p>
        </p:txBody>
      </p:sp>
      <p:sp>
        <p:nvSpPr>
          <p:cNvPr id="64" name="Google Shape;64;p14"/>
          <p:cNvSpPr txBox="1"/>
          <p:nvPr/>
        </p:nvSpPr>
        <p:spPr>
          <a:xfrm>
            <a:off x="1588675" y="1892825"/>
            <a:ext cx="6873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38761D"/>
                </a:solidFill>
              </a:rPr>
              <a:t>Simple and able to solve all sizes of problems;</a:t>
            </a:r>
            <a:endParaRPr sz="1800">
              <a:solidFill>
                <a:srgbClr val="38761D"/>
              </a:solidFill>
            </a:endParaRPr>
          </a:p>
        </p:txBody>
      </p:sp>
      <p:sp>
        <p:nvSpPr>
          <p:cNvPr id="65" name="Google Shape;65;p14"/>
          <p:cNvSpPr txBox="1"/>
          <p:nvPr/>
        </p:nvSpPr>
        <p:spPr>
          <a:xfrm>
            <a:off x="1584600" y="2236175"/>
            <a:ext cx="5131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CC0000"/>
                </a:solidFill>
              </a:rPr>
              <a:t>Not efficient</a:t>
            </a:r>
            <a:endParaRPr sz="1800">
              <a:solidFill>
                <a:srgbClr val="CC0000"/>
              </a:solidFill>
            </a:endParaRPr>
          </a:p>
        </p:txBody>
      </p:sp>
      <p:grpSp>
        <p:nvGrpSpPr>
          <p:cNvPr id="66" name="Google Shape;66;p14"/>
          <p:cNvGrpSpPr/>
          <p:nvPr/>
        </p:nvGrpSpPr>
        <p:grpSpPr>
          <a:xfrm>
            <a:off x="276354" y="3483152"/>
            <a:ext cx="3701788" cy="1425509"/>
            <a:chOff x="454725" y="2510450"/>
            <a:chExt cx="4463750" cy="1767525"/>
          </a:xfrm>
        </p:grpSpPr>
        <p:cxnSp>
          <p:nvCxnSpPr>
            <p:cNvPr id="67" name="Google Shape;67;p14"/>
            <p:cNvCxnSpPr/>
            <p:nvPr/>
          </p:nvCxnSpPr>
          <p:spPr>
            <a:xfrm>
              <a:off x="481877" y="4054811"/>
              <a:ext cx="4354800" cy="0"/>
            </a:xfrm>
            <a:prstGeom prst="straightConnector1">
              <a:avLst/>
            </a:prstGeom>
            <a:noFill/>
            <a:ln cap="flat" cmpd="sng" w="38100">
              <a:solidFill>
                <a:srgbClr val="595959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cxnSp>
          <p:nvCxnSpPr>
            <p:cNvPr id="68" name="Google Shape;68;p14"/>
            <p:cNvCxnSpPr/>
            <p:nvPr/>
          </p:nvCxnSpPr>
          <p:spPr>
            <a:xfrm flipH="1">
              <a:off x="540997" y="4014753"/>
              <a:ext cx="900" cy="93300"/>
            </a:xfrm>
            <a:prstGeom prst="straightConnector1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9" name="Google Shape;69;p14"/>
            <p:cNvSpPr/>
            <p:nvPr/>
          </p:nvSpPr>
          <p:spPr>
            <a:xfrm>
              <a:off x="541075" y="2996778"/>
              <a:ext cx="4040676" cy="902257"/>
            </a:xfrm>
            <a:custGeom>
              <a:rect b="b" l="l" r="r" t="t"/>
              <a:pathLst>
                <a:path extrusionOk="0" h="61514" w="291115">
                  <a:moveTo>
                    <a:pt x="0" y="42272"/>
                  </a:moveTo>
                  <a:cubicBezTo>
                    <a:pt x="8270" y="45346"/>
                    <a:pt x="31688" y="65471"/>
                    <a:pt x="49617" y="60714"/>
                  </a:cubicBezTo>
                  <a:cubicBezTo>
                    <a:pt x="67546" y="55957"/>
                    <a:pt x="87817" y="19073"/>
                    <a:pt x="107576" y="13731"/>
                  </a:cubicBezTo>
                  <a:cubicBezTo>
                    <a:pt x="127335" y="8389"/>
                    <a:pt x="149728" y="30929"/>
                    <a:pt x="168170" y="28660"/>
                  </a:cubicBezTo>
                  <a:cubicBezTo>
                    <a:pt x="186612" y="26391"/>
                    <a:pt x="200882" y="1070"/>
                    <a:pt x="218226" y="119"/>
                  </a:cubicBezTo>
                  <a:cubicBezTo>
                    <a:pt x="235570" y="-832"/>
                    <a:pt x="260086" y="19878"/>
                    <a:pt x="272234" y="22952"/>
                  </a:cubicBezTo>
                  <a:cubicBezTo>
                    <a:pt x="284382" y="26026"/>
                    <a:pt x="287968" y="19293"/>
                    <a:pt x="291115" y="18561"/>
                  </a:cubicBez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70" name="Google Shape;70;p14"/>
            <p:cNvCxnSpPr/>
            <p:nvPr/>
          </p:nvCxnSpPr>
          <p:spPr>
            <a:xfrm flipH="1" rot="10800000">
              <a:off x="1765838" y="2773072"/>
              <a:ext cx="627300" cy="618300"/>
            </a:xfrm>
            <a:prstGeom prst="straightConnector1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pic>
          <p:nvPicPr>
            <p:cNvPr id="71" name="Google Shape;71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08458" y="4138253"/>
              <a:ext cx="66070" cy="1104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2" name="Google Shape;72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548046" y="4127958"/>
              <a:ext cx="67134" cy="110498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73" name="Google Shape;73;p14"/>
            <p:cNvCxnSpPr>
              <a:stCxn id="74" idx="4"/>
            </p:cNvCxnSpPr>
            <p:nvPr/>
          </p:nvCxnSpPr>
          <p:spPr>
            <a:xfrm>
              <a:off x="1765885" y="3429649"/>
              <a:ext cx="0" cy="620400"/>
            </a:xfrm>
            <a:prstGeom prst="straightConnector1">
              <a:avLst/>
            </a:prstGeom>
            <a:noFill/>
            <a:ln cap="flat" cmpd="sng" w="28575">
              <a:solidFill>
                <a:srgbClr val="595959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4"/>
            <p:cNvCxnSpPr>
              <a:stCxn id="76" idx="4"/>
            </p:cNvCxnSpPr>
            <p:nvPr/>
          </p:nvCxnSpPr>
          <p:spPr>
            <a:xfrm>
              <a:off x="2398985" y="3310717"/>
              <a:ext cx="0" cy="739500"/>
            </a:xfrm>
            <a:prstGeom prst="straightConnector1">
              <a:avLst/>
            </a:prstGeom>
            <a:noFill/>
            <a:ln cap="flat" cmpd="sng" w="28575">
              <a:solidFill>
                <a:srgbClr val="595959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74" name="Google Shape;74;p14"/>
            <p:cNvSpPr/>
            <p:nvPr/>
          </p:nvSpPr>
          <p:spPr>
            <a:xfrm>
              <a:off x="1732285" y="3356449"/>
              <a:ext cx="67200" cy="73200"/>
            </a:xfrm>
            <a:prstGeom prst="ellipse">
              <a:avLst/>
            </a:prstGeom>
            <a:solidFill>
              <a:srgbClr val="00FF00"/>
            </a:solidFill>
            <a:ln cap="flat" cmpd="sng" w="9525">
              <a:solidFill>
                <a:srgbClr val="00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4"/>
            <p:cNvSpPr/>
            <p:nvPr/>
          </p:nvSpPr>
          <p:spPr>
            <a:xfrm>
              <a:off x="2365385" y="3237517"/>
              <a:ext cx="67200" cy="73200"/>
            </a:xfrm>
            <a:prstGeom prst="ellipse">
              <a:avLst/>
            </a:prstGeom>
            <a:solidFill>
              <a:srgbClr val="FF9900"/>
            </a:solidFill>
            <a:ln cap="flat" cmpd="sng" w="9525">
              <a:solidFill>
                <a:srgbClr val="FF99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77" name="Google Shape;77;p14"/>
            <p:cNvCxnSpPr/>
            <p:nvPr/>
          </p:nvCxnSpPr>
          <p:spPr>
            <a:xfrm>
              <a:off x="2398941" y="2779578"/>
              <a:ext cx="0" cy="4959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78" name="Google Shape;78;p14"/>
            <p:cNvSpPr/>
            <p:nvPr/>
          </p:nvSpPr>
          <p:spPr>
            <a:xfrm>
              <a:off x="507521" y="3573695"/>
              <a:ext cx="67200" cy="73200"/>
            </a:xfrm>
            <a:prstGeom prst="ellipse">
              <a:avLst/>
            </a:prstGeom>
            <a:solidFill>
              <a:srgbClr val="0097A7"/>
            </a:solidFill>
            <a:ln cap="flat" cmpd="sng" w="9525">
              <a:solidFill>
                <a:srgbClr val="FFAB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4548059" y="3232785"/>
              <a:ext cx="67200" cy="73200"/>
            </a:xfrm>
            <a:prstGeom prst="ellipse">
              <a:avLst/>
            </a:prstGeom>
            <a:solidFill>
              <a:srgbClr val="0097A7"/>
            </a:solidFill>
            <a:ln cap="flat" cmpd="sng" w="9525">
              <a:solidFill>
                <a:srgbClr val="FFAB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4"/>
            <p:cNvSpPr/>
            <p:nvPr/>
          </p:nvSpPr>
          <p:spPr>
            <a:xfrm>
              <a:off x="2363674" y="2730591"/>
              <a:ext cx="67200" cy="73200"/>
            </a:xfrm>
            <a:prstGeom prst="ellipse">
              <a:avLst/>
            </a:prstGeom>
            <a:solidFill>
              <a:srgbClr val="FF00FF"/>
            </a:solidFill>
            <a:ln cap="flat" cmpd="sng" w="9525">
              <a:solidFill>
                <a:srgbClr val="FF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81" name="Google Shape;81;p14"/>
            <p:cNvCxnSpPr/>
            <p:nvPr/>
          </p:nvCxnSpPr>
          <p:spPr>
            <a:xfrm>
              <a:off x="4379361" y="2919279"/>
              <a:ext cx="110400" cy="134400"/>
            </a:xfrm>
            <a:prstGeom prst="straightConnector1">
              <a:avLst/>
            </a:prstGeom>
            <a:noFill/>
            <a:ln cap="flat" cmpd="sng" w="19050">
              <a:solidFill>
                <a:srgbClr val="CC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82" name="Google Shape;82;p14"/>
            <p:cNvCxnSpPr/>
            <p:nvPr/>
          </p:nvCxnSpPr>
          <p:spPr>
            <a:xfrm flipH="1">
              <a:off x="643482" y="3175917"/>
              <a:ext cx="138600" cy="198300"/>
            </a:xfrm>
            <a:prstGeom prst="straightConnector1">
              <a:avLst/>
            </a:prstGeom>
            <a:noFill/>
            <a:ln cap="flat" cmpd="sng" w="19050">
              <a:solidFill>
                <a:srgbClr val="98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pic>
          <p:nvPicPr>
            <p:cNvPr id="83" name="Google Shape;83;p1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478032" y="3177487"/>
              <a:ext cx="296366" cy="1821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4" name="Google Shape;84;p1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472945" y="3025587"/>
              <a:ext cx="627252" cy="16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5" name="Google Shape;85;p14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2103666" y="2510450"/>
              <a:ext cx="627252" cy="2116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6" name="Google Shape;86;p14"/>
            <p:cNvPicPr preferRelativeResize="0"/>
            <p:nvPr/>
          </p:nvPicPr>
          <p:blipFill rotWithShape="1">
            <a:blip r:embed="rId7">
              <a:alphaModFix/>
            </a:blip>
            <a:srcRect b="16470" l="36393" r="8740" t="17167"/>
            <a:stretch/>
          </p:blipFill>
          <p:spPr>
            <a:xfrm>
              <a:off x="2193277" y="4074760"/>
              <a:ext cx="470978" cy="1903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7" name="Google Shape;87;p14"/>
            <p:cNvPicPr preferRelativeResize="0"/>
            <p:nvPr/>
          </p:nvPicPr>
          <p:blipFill rotWithShape="1">
            <a:blip r:embed="rId7">
              <a:alphaModFix/>
            </a:blip>
            <a:srcRect b="10397" l="36395" r="55787" t="13931"/>
            <a:stretch/>
          </p:blipFill>
          <p:spPr>
            <a:xfrm>
              <a:off x="1732298" y="4064385"/>
              <a:ext cx="67107" cy="2135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8" name="Google Shape;88;p14"/>
            <p:cNvPicPr preferRelativeResize="0"/>
            <p:nvPr/>
          </p:nvPicPr>
          <p:blipFill rotWithShape="1">
            <a:blip r:embed="rId7">
              <a:alphaModFix/>
            </a:blip>
            <a:srcRect b="0" l="36392" r="55786" t="0"/>
            <a:stretch/>
          </p:blipFill>
          <p:spPr>
            <a:xfrm>
              <a:off x="4851341" y="3892135"/>
              <a:ext cx="67134" cy="32186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9" name="Google Shape;89;p14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454725" y="3362448"/>
              <a:ext cx="205553" cy="1830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" name="Google Shape;90;p14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474119" y="3035838"/>
              <a:ext cx="205554" cy="1618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1" name="Google Shape;91;p14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526400" y="2908814"/>
              <a:ext cx="667382" cy="22725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2" name="Google Shape;92;p14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4052421" y="2701705"/>
              <a:ext cx="627252" cy="18952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93" name="Google Shape;93;p14"/>
            <p:cNvCxnSpPr/>
            <p:nvPr/>
          </p:nvCxnSpPr>
          <p:spPr>
            <a:xfrm flipH="1">
              <a:off x="4581117" y="4007051"/>
              <a:ext cx="900" cy="93300"/>
            </a:xfrm>
            <a:prstGeom prst="straightConnector1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94" name="Google Shape;94;p14"/>
          <p:cNvSpPr txBox="1"/>
          <p:nvPr/>
        </p:nvSpPr>
        <p:spPr>
          <a:xfrm>
            <a:off x="4281975" y="3378600"/>
            <a:ext cx="47214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graphicFrame>
        <p:nvGraphicFramePr>
          <p:cNvPr id="95" name="Google Shape;95;p14"/>
          <p:cNvGraphicFramePr/>
          <p:nvPr/>
        </p:nvGraphicFramePr>
        <p:xfrm>
          <a:off x="4640150" y="2697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{D384DFD7-FD82-4481-8686-DAD157BD35CB}</a:tableStyleId>
              </a:tblPr>
              <a:tblGrid>
                <a:gridCol w="1317625"/>
                <a:gridCol w="1317625"/>
                <a:gridCol w="1317625"/>
              </a:tblGrid>
              <a:tr h="389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/>
                        <a:t>Problem</a:t>
                      </a:r>
                      <a:endParaRPr b="1"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/>
                        <a:t>HC Time with CPU w/o optimization</a:t>
                      </a:r>
                      <a:endParaRPr b="1"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/>
                        <a:t>Elimination</a:t>
                      </a:r>
                      <a:r>
                        <a:rPr b="1" lang="en" sz="1100"/>
                        <a:t> Template Solver</a:t>
                      </a:r>
                      <a:endParaRPr b="1" sz="11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P3P 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</a:t>
                      </a:r>
                      <a:r>
                        <a:rPr lang="en" sz="1100"/>
                        <a:t>0ms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0.063ms</a:t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</a:rPr>
                        <a:t>5 Points Relative Pose Problem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60ms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0.035ms</a:t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P4P unknown focal length and distortion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130ms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9ms</a:t>
                      </a:r>
                      <a:endParaRPr sz="11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96" name="Google Shape;96;p14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324124" y="60836"/>
            <a:ext cx="1750499" cy="73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7786"/>
              <a:buFont typeface="Arial"/>
              <a:buNone/>
            </a:pPr>
            <a:r>
              <a:rPr b="1" lang="en" sz="2620"/>
              <a:t>Motivation</a:t>
            </a:r>
            <a:endParaRPr/>
          </a:p>
        </p:txBody>
      </p:sp>
      <p:sp>
        <p:nvSpPr>
          <p:cNvPr id="102" name="Google Shape;102;p15"/>
          <p:cNvSpPr txBox="1"/>
          <p:nvPr>
            <p:ph idx="1" type="body"/>
          </p:nvPr>
        </p:nvSpPr>
        <p:spPr>
          <a:xfrm>
            <a:off x="224425" y="11670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700">
                <a:solidFill>
                  <a:schemeClr val="dk1"/>
                </a:solidFill>
              </a:rPr>
              <a:t>Accelerate HC with parallelization</a:t>
            </a:r>
            <a:endParaRPr b="1"/>
          </a:p>
          <a:p>
            <a:pPr indent="-336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lang="en" sz="1700">
                <a:solidFill>
                  <a:schemeClr val="dk1"/>
                </a:solidFill>
              </a:rPr>
              <a:t>Multi-threading Path Tracking</a:t>
            </a:r>
            <a:endParaRPr sz="1700">
              <a:solidFill>
                <a:schemeClr val="dk1"/>
              </a:solidFill>
            </a:endParaRPr>
          </a:p>
          <a:p>
            <a:pPr indent="-3365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■"/>
            </a:pPr>
            <a:r>
              <a:rPr lang="en" sz="1700">
                <a:solidFill>
                  <a:schemeClr val="dk1"/>
                </a:solidFill>
              </a:rPr>
              <a:t>PHCpack</a:t>
            </a:r>
            <a:endParaRPr sz="1700">
              <a:solidFill>
                <a:schemeClr val="dk1"/>
              </a:solidFill>
            </a:endParaRPr>
          </a:p>
          <a:p>
            <a:pPr indent="-3365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■"/>
            </a:pPr>
            <a:r>
              <a:rPr lang="en" sz="1700">
                <a:solidFill>
                  <a:schemeClr val="dk1"/>
                </a:solidFill>
              </a:rPr>
              <a:t>Bertini</a:t>
            </a:r>
            <a:endParaRPr sz="1700">
              <a:solidFill>
                <a:schemeClr val="dk1"/>
              </a:solidFill>
            </a:endParaRPr>
          </a:p>
          <a:p>
            <a:pPr indent="-3365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■"/>
            </a:pPr>
            <a:r>
              <a:rPr lang="en" sz="1700">
                <a:solidFill>
                  <a:schemeClr val="dk1"/>
                </a:solidFill>
              </a:rPr>
              <a:t>Julia</a:t>
            </a:r>
            <a:endParaRPr sz="1700">
              <a:solidFill>
                <a:schemeClr val="dk1"/>
              </a:solidFill>
            </a:endParaRPr>
          </a:p>
          <a:p>
            <a:pPr indent="-3365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■"/>
            </a:pPr>
            <a:r>
              <a:rPr lang="en" sz="1700">
                <a:solidFill>
                  <a:schemeClr val="dk1"/>
                </a:solidFill>
              </a:rPr>
              <a:t>M</a:t>
            </a:r>
            <a:r>
              <a:rPr lang="en" sz="1700">
                <a:solidFill>
                  <a:schemeClr val="dk1"/>
                </a:solidFill>
              </a:rPr>
              <a:t>iNuS</a:t>
            </a:r>
            <a:endParaRPr sz="1700">
              <a:solidFill>
                <a:schemeClr val="dk1"/>
              </a:solidFill>
            </a:endParaRPr>
          </a:p>
          <a:p>
            <a:pPr indent="-3365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○"/>
            </a:pPr>
            <a:r>
              <a:rPr lang="en" sz="1700">
                <a:solidFill>
                  <a:schemeClr val="dk1"/>
                </a:solidFill>
              </a:rPr>
              <a:t>Multi-threading Polynomial Evaluation in GPU</a:t>
            </a:r>
            <a:endParaRPr sz="1700">
              <a:solidFill>
                <a:schemeClr val="dk1"/>
              </a:solidFill>
            </a:endParaRPr>
          </a:p>
          <a:p>
            <a:pPr indent="-3365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■"/>
            </a:pPr>
            <a:r>
              <a:rPr lang="en" sz="1700">
                <a:solidFill>
                  <a:schemeClr val="dk1"/>
                </a:solidFill>
              </a:rPr>
              <a:t>PHCpack</a:t>
            </a:r>
            <a:endParaRPr sz="1700">
              <a:solidFill>
                <a:schemeClr val="dk1"/>
              </a:solidFill>
            </a:endParaRPr>
          </a:p>
        </p:txBody>
      </p:sp>
      <p:pic>
        <p:nvPicPr>
          <p:cNvPr id="103" name="Google Shape;10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4124" y="60836"/>
            <a:ext cx="1750499" cy="73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62725" y="887300"/>
            <a:ext cx="3962012" cy="2121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5"/>
          <p:cNvSpPr/>
          <p:nvPr/>
        </p:nvSpPr>
        <p:spPr>
          <a:xfrm>
            <a:off x="2603250" y="1570650"/>
            <a:ext cx="2612952" cy="1546452"/>
          </a:xfrm>
          <a:prstGeom prst="irregularSeal2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00"/>
                </a:highlight>
              </a:rPr>
              <a:t>Limited by number of CPU cores</a:t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/>
          <p:nvPr>
            <p:ph idx="1" type="body"/>
          </p:nvPr>
        </p:nvSpPr>
        <p:spPr>
          <a:xfrm>
            <a:off x="311700" y="847675"/>
            <a:ext cx="7127700" cy="278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2CC"/>
                </a:highlight>
              </a:rPr>
              <a:t>Why GPU?</a:t>
            </a:r>
            <a:endParaRPr b="1">
              <a:solidFill>
                <a:schemeClr val="dk1"/>
              </a:solidFill>
              <a:highlight>
                <a:srgbClr val="FFF2CC"/>
              </a:highlight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GPU is becoming more and more powerful and available </a:t>
            </a:r>
            <a:endParaRPr sz="1600">
              <a:solidFill>
                <a:schemeClr val="dk1"/>
              </a:solidFill>
            </a:endParaRPr>
          </a:p>
          <a:p>
            <a:pPr indent="-147319" lvl="2" marL="11887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➢"/>
            </a:pPr>
            <a:r>
              <a:rPr lang="en" sz="1600">
                <a:solidFill>
                  <a:schemeClr val="dk1"/>
                </a:solidFill>
              </a:rPr>
              <a:t>C</a:t>
            </a:r>
            <a:r>
              <a:rPr lang="en" sz="1600">
                <a:solidFill>
                  <a:schemeClr val="dk1"/>
                </a:solidFill>
              </a:rPr>
              <a:t>omputation power: Highly parallelized structure</a:t>
            </a:r>
            <a:endParaRPr sz="1600">
              <a:solidFill>
                <a:schemeClr val="dk1"/>
              </a:solidFill>
            </a:endParaRPr>
          </a:p>
          <a:p>
            <a:pPr indent="-147319" lvl="2" marL="11887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➢"/>
            </a:pPr>
            <a:r>
              <a:rPr lang="en" sz="1600">
                <a:solidFill>
                  <a:schemeClr val="dk1"/>
                </a:solidFill>
              </a:rPr>
              <a:t>Portability: Jetson on micro aerial vehicles (drones) </a:t>
            </a:r>
            <a:endParaRPr sz="16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2CC"/>
                </a:highlight>
              </a:rPr>
              <a:t>GPU in multiview geometry tasks?</a:t>
            </a:r>
            <a:endParaRPr b="1">
              <a:solidFill>
                <a:schemeClr val="dk1"/>
              </a:solidFill>
              <a:highlight>
                <a:srgbClr val="FFF2CC"/>
              </a:highlight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C</a:t>
            </a:r>
            <a:r>
              <a:rPr lang="en" sz="1600">
                <a:solidFill>
                  <a:schemeClr val="dk1"/>
                </a:solidFill>
              </a:rPr>
              <a:t>lassic visual odometry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Bundle Adjustment 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learning-based Multiview framework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… and many others.  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111" name="Google Shape;111;p16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GPU-HC</a:t>
            </a:r>
            <a:endParaRPr b="1" sz="2620"/>
          </a:p>
        </p:txBody>
      </p:sp>
      <p:sp>
        <p:nvSpPr>
          <p:cNvPr id="112" name="Google Shape;112;p16"/>
          <p:cNvSpPr txBox="1"/>
          <p:nvPr/>
        </p:nvSpPr>
        <p:spPr>
          <a:xfrm>
            <a:off x="56400" y="3727500"/>
            <a:ext cx="9031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</a:rPr>
              <a:t>Jeon, Jinwoo, Sungwook Jung, Eungchang Lee, Duckyu Choi, and Hyun Myung. "Run your visual-inertial odometry on NVIDIA Jetson: Benchmark tests on a micro aerial vehicle." IEEE Robotics and Automation Letters 6, no. 3 (2021): 5332-5339.</a:t>
            </a:r>
            <a:endParaRPr sz="1000">
              <a:solidFill>
                <a:srgbClr val="434343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</a:rPr>
              <a:t>Ren, Jie, et al. "MegBA: A GPU-based distributed library for large-scale bundle adjustment." European Conference on Computer Vision. Cham: Springer Nature Switzerland, 2022.</a:t>
            </a:r>
            <a:endParaRPr sz="1000">
              <a:solidFill>
                <a:srgbClr val="434343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</a:rPr>
              <a:t>Zhang, Youmin, Fabio Tosi, Stefano Mattoccia, and Matteo Poggi. "Go-slam: Global optimization for consistent 3d instant reconstruction." In Proceedings of the IEEE/CVF International Conference on Computer Vision, pp. 3727-3737. 2023..</a:t>
            </a:r>
            <a:endParaRPr sz="1000">
              <a:solidFill>
                <a:srgbClr val="434343"/>
              </a:solidFill>
            </a:endParaRPr>
          </a:p>
        </p:txBody>
      </p:sp>
      <p:pic>
        <p:nvPicPr>
          <p:cNvPr id="113" name="Google Shape;11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4124" y="60836"/>
            <a:ext cx="1750499" cy="73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311700" y="847675"/>
            <a:ext cx="8608200" cy="326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2CC"/>
                </a:highlight>
              </a:rPr>
              <a:t>How to parallelize HC?</a:t>
            </a:r>
            <a:endParaRPr b="1">
              <a:solidFill>
                <a:schemeClr val="dk1"/>
              </a:solidFill>
              <a:highlight>
                <a:srgbClr val="FFF2CC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2CC"/>
                </a:highlight>
              </a:rPr>
              <a:t>What are the bottlenecks in HC?</a:t>
            </a:r>
            <a:endParaRPr b="1">
              <a:solidFill>
                <a:schemeClr val="dk1"/>
              </a:solidFill>
              <a:highlight>
                <a:srgbClr val="FFF2CC"/>
              </a:highlight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Number of Solutions (homotopy paths)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In each homotopy path…</a:t>
            </a:r>
            <a:endParaRPr sz="1600">
              <a:solidFill>
                <a:schemeClr val="dk1"/>
              </a:solidFill>
            </a:endParaRPr>
          </a:p>
          <a:p>
            <a:pPr indent="-134619" lvl="2" marL="118872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Char char="➢"/>
            </a:pPr>
            <a:r>
              <a:rPr lang="en">
                <a:solidFill>
                  <a:srgbClr val="FF0000"/>
                </a:solidFill>
              </a:rPr>
              <a:t>Prediction</a:t>
            </a:r>
            <a:endParaRPr>
              <a:solidFill>
                <a:srgbClr val="FF0000"/>
              </a:solidFill>
            </a:endParaRPr>
          </a:p>
          <a:p>
            <a:pPr indent="0" lvl="0" marL="118872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118872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  <a:p>
            <a:pPr indent="-134619" lvl="2" marL="1188720" rtl="0" algn="l"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ts val="1400"/>
              <a:buChar char="➢"/>
            </a:pPr>
            <a:r>
              <a:rPr lang="en">
                <a:solidFill>
                  <a:srgbClr val="0000FF"/>
                </a:solidFill>
              </a:rPr>
              <a:t>Correction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19" name="Google Shape;119;p17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GPU-HC</a:t>
            </a:r>
            <a:endParaRPr b="1" sz="2620"/>
          </a:p>
        </p:txBody>
      </p:sp>
      <p:pic>
        <p:nvPicPr>
          <p:cNvPr id="120" name="Google Shape;12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5650" y="2445838"/>
            <a:ext cx="2434495" cy="25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7"/>
          <p:cNvPicPr preferRelativeResize="0"/>
          <p:nvPr/>
        </p:nvPicPr>
        <p:blipFill rotWithShape="1">
          <a:blip r:embed="rId4">
            <a:alphaModFix/>
          </a:blip>
          <a:srcRect b="0" l="52022" r="0" t="0"/>
          <a:stretch/>
        </p:blipFill>
        <p:spPr>
          <a:xfrm>
            <a:off x="1585650" y="2874700"/>
            <a:ext cx="1560300" cy="31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85650" y="3721325"/>
            <a:ext cx="3649426" cy="2518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3" name="Google Shape;123;p17"/>
          <p:cNvGrpSpPr/>
          <p:nvPr/>
        </p:nvGrpSpPr>
        <p:grpSpPr>
          <a:xfrm>
            <a:off x="5348304" y="1046852"/>
            <a:ext cx="3701788" cy="1425509"/>
            <a:chOff x="454725" y="2510450"/>
            <a:chExt cx="4463750" cy="1767525"/>
          </a:xfrm>
        </p:grpSpPr>
        <p:cxnSp>
          <p:nvCxnSpPr>
            <p:cNvPr id="124" name="Google Shape;124;p17"/>
            <p:cNvCxnSpPr/>
            <p:nvPr/>
          </p:nvCxnSpPr>
          <p:spPr>
            <a:xfrm>
              <a:off x="481877" y="4054811"/>
              <a:ext cx="4354800" cy="0"/>
            </a:xfrm>
            <a:prstGeom prst="straightConnector1">
              <a:avLst/>
            </a:prstGeom>
            <a:noFill/>
            <a:ln cap="flat" cmpd="sng" w="38100">
              <a:solidFill>
                <a:srgbClr val="595959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cxnSp>
          <p:nvCxnSpPr>
            <p:cNvPr id="125" name="Google Shape;125;p17"/>
            <p:cNvCxnSpPr/>
            <p:nvPr/>
          </p:nvCxnSpPr>
          <p:spPr>
            <a:xfrm flipH="1">
              <a:off x="540997" y="4014753"/>
              <a:ext cx="900" cy="93300"/>
            </a:xfrm>
            <a:prstGeom prst="straightConnector1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6" name="Google Shape;126;p17"/>
            <p:cNvSpPr/>
            <p:nvPr/>
          </p:nvSpPr>
          <p:spPr>
            <a:xfrm>
              <a:off x="541075" y="2996778"/>
              <a:ext cx="4040676" cy="902257"/>
            </a:xfrm>
            <a:custGeom>
              <a:rect b="b" l="l" r="r" t="t"/>
              <a:pathLst>
                <a:path extrusionOk="0" h="61514" w="291115">
                  <a:moveTo>
                    <a:pt x="0" y="42272"/>
                  </a:moveTo>
                  <a:cubicBezTo>
                    <a:pt x="8270" y="45346"/>
                    <a:pt x="31688" y="65471"/>
                    <a:pt x="49617" y="60714"/>
                  </a:cubicBezTo>
                  <a:cubicBezTo>
                    <a:pt x="67546" y="55957"/>
                    <a:pt x="87817" y="19073"/>
                    <a:pt x="107576" y="13731"/>
                  </a:cubicBezTo>
                  <a:cubicBezTo>
                    <a:pt x="127335" y="8389"/>
                    <a:pt x="149728" y="30929"/>
                    <a:pt x="168170" y="28660"/>
                  </a:cubicBezTo>
                  <a:cubicBezTo>
                    <a:pt x="186612" y="26391"/>
                    <a:pt x="200882" y="1070"/>
                    <a:pt x="218226" y="119"/>
                  </a:cubicBezTo>
                  <a:cubicBezTo>
                    <a:pt x="235570" y="-832"/>
                    <a:pt x="260086" y="19878"/>
                    <a:pt x="272234" y="22952"/>
                  </a:cubicBezTo>
                  <a:cubicBezTo>
                    <a:pt x="284382" y="26026"/>
                    <a:pt x="287968" y="19293"/>
                    <a:pt x="291115" y="18561"/>
                  </a:cubicBez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127" name="Google Shape;127;p17"/>
            <p:cNvCxnSpPr/>
            <p:nvPr/>
          </p:nvCxnSpPr>
          <p:spPr>
            <a:xfrm flipH="1" rot="10800000">
              <a:off x="1765838" y="2773072"/>
              <a:ext cx="627300" cy="618300"/>
            </a:xfrm>
            <a:prstGeom prst="straightConnector1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pic>
          <p:nvPicPr>
            <p:cNvPr id="128" name="Google Shape;128;p17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08458" y="4138253"/>
              <a:ext cx="66070" cy="1104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9" name="Google Shape;129;p17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4548046" y="4127958"/>
              <a:ext cx="67134" cy="110498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30" name="Google Shape;130;p17"/>
            <p:cNvCxnSpPr>
              <a:stCxn id="131" idx="4"/>
            </p:cNvCxnSpPr>
            <p:nvPr/>
          </p:nvCxnSpPr>
          <p:spPr>
            <a:xfrm>
              <a:off x="1765885" y="3429649"/>
              <a:ext cx="0" cy="620400"/>
            </a:xfrm>
            <a:prstGeom prst="straightConnector1">
              <a:avLst/>
            </a:prstGeom>
            <a:noFill/>
            <a:ln cap="flat" cmpd="sng" w="28575">
              <a:solidFill>
                <a:srgbClr val="595959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7"/>
            <p:cNvCxnSpPr>
              <a:stCxn id="133" idx="4"/>
            </p:cNvCxnSpPr>
            <p:nvPr/>
          </p:nvCxnSpPr>
          <p:spPr>
            <a:xfrm>
              <a:off x="2398985" y="3310717"/>
              <a:ext cx="0" cy="739500"/>
            </a:xfrm>
            <a:prstGeom prst="straightConnector1">
              <a:avLst/>
            </a:prstGeom>
            <a:noFill/>
            <a:ln cap="flat" cmpd="sng" w="28575">
              <a:solidFill>
                <a:srgbClr val="595959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31" name="Google Shape;131;p17"/>
            <p:cNvSpPr/>
            <p:nvPr/>
          </p:nvSpPr>
          <p:spPr>
            <a:xfrm>
              <a:off x="1732285" y="3356449"/>
              <a:ext cx="67200" cy="73200"/>
            </a:xfrm>
            <a:prstGeom prst="ellipse">
              <a:avLst/>
            </a:prstGeom>
            <a:solidFill>
              <a:srgbClr val="00FF00"/>
            </a:solidFill>
            <a:ln cap="flat" cmpd="sng" w="9525">
              <a:solidFill>
                <a:srgbClr val="00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17"/>
            <p:cNvSpPr/>
            <p:nvPr/>
          </p:nvSpPr>
          <p:spPr>
            <a:xfrm>
              <a:off x="2365385" y="3237517"/>
              <a:ext cx="67200" cy="73200"/>
            </a:xfrm>
            <a:prstGeom prst="ellipse">
              <a:avLst/>
            </a:prstGeom>
            <a:solidFill>
              <a:srgbClr val="FF9900"/>
            </a:solidFill>
            <a:ln cap="flat" cmpd="sng" w="9525">
              <a:solidFill>
                <a:srgbClr val="FF99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34" name="Google Shape;134;p17"/>
            <p:cNvCxnSpPr/>
            <p:nvPr/>
          </p:nvCxnSpPr>
          <p:spPr>
            <a:xfrm>
              <a:off x="2398941" y="2779578"/>
              <a:ext cx="0" cy="4959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35" name="Google Shape;135;p17"/>
            <p:cNvSpPr/>
            <p:nvPr/>
          </p:nvSpPr>
          <p:spPr>
            <a:xfrm>
              <a:off x="507521" y="3573695"/>
              <a:ext cx="67200" cy="73200"/>
            </a:xfrm>
            <a:prstGeom prst="ellipse">
              <a:avLst/>
            </a:prstGeom>
            <a:solidFill>
              <a:srgbClr val="0097A7"/>
            </a:solidFill>
            <a:ln cap="flat" cmpd="sng" w="9525">
              <a:solidFill>
                <a:srgbClr val="FFAB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7"/>
            <p:cNvSpPr/>
            <p:nvPr/>
          </p:nvSpPr>
          <p:spPr>
            <a:xfrm>
              <a:off x="4548059" y="3232785"/>
              <a:ext cx="67200" cy="73200"/>
            </a:xfrm>
            <a:prstGeom prst="ellipse">
              <a:avLst/>
            </a:prstGeom>
            <a:solidFill>
              <a:srgbClr val="0097A7"/>
            </a:solidFill>
            <a:ln cap="flat" cmpd="sng" w="9525">
              <a:solidFill>
                <a:srgbClr val="FFAB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17"/>
            <p:cNvSpPr/>
            <p:nvPr/>
          </p:nvSpPr>
          <p:spPr>
            <a:xfrm>
              <a:off x="2363674" y="2730591"/>
              <a:ext cx="67200" cy="73200"/>
            </a:xfrm>
            <a:prstGeom prst="ellipse">
              <a:avLst/>
            </a:prstGeom>
            <a:solidFill>
              <a:srgbClr val="FF00FF"/>
            </a:solidFill>
            <a:ln cap="flat" cmpd="sng" w="9525">
              <a:solidFill>
                <a:srgbClr val="FF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38" name="Google Shape;138;p17"/>
            <p:cNvCxnSpPr/>
            <p:nvPr/>
          </p:nvCxnSpPr>
          <p:spPr>
            <a:xfrm>
              <a:off x="4379361" y="2919279"/>
              <a:ext cx="110400" cy="134400"/>
            </a:xfrm>
            <a:prstGeom prst="straightConnector1">
              <a:avLst/>
            </a:prstGeom>
            <a:noFill/>
            <a:ln cap="flat" cmpd="sng" w="19050">
              <a:solidFill>
                <a:srgbClr val="CC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39" name="Google Shape;139;p17"/>
            <p:cNvCxnSpPr/>
            <p:nvPr/>
          </p:nvCxnSpPr>
          <p:spPr>
            <a:xfrm flipH="1">
              <a:off x="643482" y="3175917"/>
              <a:ext cx="138600" cy="198300"/>
            </a:xfrm>
            <a:prstGeom prst="straightConnector1">
              <a:avLst/>
            </a:prstGeom>
            <a:noFill/>
            <a:ln cap="flat" cmpd="sng" w="19050">
              <a:solidFill>
                <a:srgbClr val="98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pic>
          <p:nvPicPr>
            <p:cNvPr id="140" name="Google Shape;140;p17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1478032" y="3177487"/>
              <a:ext cx="296366" cy="1821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1" name="Google Shape;141;p17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2472945" y="3025587"/>
              <a:ext cx="627252" cy="16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2" name="Google Shape;142;p17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2103666" y="2510450"/>
              <a:ext cx="627252" cy="2116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3" name="Google Shape;143;p17"/>
            <p:cNvPicPr preferRelativeResize="0"/>
            <p:nvPr/>
          </p:nvPicPr>
          <p:blipFill rotWithShape="1">
            <a:blip r:embed="rId10">
              <a:alphaModFix/>
            </a:blip>
            <a:srcRect b="16470" l="36393" r="8740" t="17167"/>
            <a:stretch/>
          </p:blipFill>
          <p:spPr>
            <a:xfrm>
              <a:off x="2193277" y="4074760"/>
              <a:ext cx="470978" cy="1903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4" name="Google Shape;144;p17"/>
            <p:cNvPicPr preferRelativeResize="0"/>
            <p:nvPr/>
          </p:nvPicPr>
          <p:blipFill rotWithShape="1">
            <a:blip r:embed="rId10">
              <a:alphaModFix/>
            </a:blip>
            <a:srcRect b="10397" l="36395" r="55787" t="13931"/>
            <a:stretch/>
          </p:blipFill>
          <p:spPr>
            <a:xfrm>
              <a:off x="1732298" y="4064385"/>
              <a:ext cx="67107" cy="2135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5" name="Google Shape;145;p17"/>
            <p:cNvPicPr preferRelativeResize="0"/>
            <p:nvPr/>
          </p:nvPicPr>
          <p:blipFill rotWithShape="1">
            <a:blip r:embed="rId10">
              <a:alphaModFix/>
            </a:blip>
            <a:srcRect b="0" l="36392" r="55786" t="0"/>
            <a:stretch/>
          </p:blipFill>
          <p:spPr>
            <a:xfrm>
              <a:off x="4851341" y="3892135"/>
              <a:ext cx="67134" cy="32186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6" name="Google Shape;146;p17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454725" y="3362448"/>
              <a:ext cx="205553" cy="1830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7" name="Google Shape;147;p17"/>
            <p:cNvPicPr preferRelativeResize="0"/>
            <p:nvPr/>
          </p:nvPicPr>
          <p:blipFill>
            <a:blip r:embed="rId12">
              <a:alphaModFix/>
            </a:blip>
            <a:stretch>
              <a:fillRect/>
            </a:stretch>
          </p:blipFill>
          <p:spPr>
            <a:xfrm>
              <a:off x="4474119" y="3035838"/>
              <a:ext cx="205554" cy="1618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8" name="Google Shape;148;p17"/>
            <p:cNvPicPr preferRelativeResize="0"/>
            <p:nvPr/>
          </p:nvPicPr>
          <p:blipFill>
            <a:blip r:embed="rId13">
              <a:alphaModFix/>
            </a:blip>
            <a:stretch>
              <a:fillRect/>
            </a:stretch>
          </p:blipFill>
          <p:spPr>
            <a:xfrm>
              <a:off x="526400" y="2908814"/>
              <a:ext cx="667382" cy="22725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9" name="Google Shape;149;p17"/>
            <p:cNvPicPr preferRelativeResize="0"/>
            <p:nvPr/>
          </p:nvPicPr>
          <p:blipFill>
            <a:blip r:embed="rId14">
              <a:alphaModFix/>
            </a:blip>
            <a:stretch>
              <a:fillRect/>
            </a:stretch>
          </p:blipFill>
          <p:spPr>
            <a:xfrm>
              <a:off x="4052421" y="2701705"/>
              <a:ext cx="627252" cy="18952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50" name="Google Shape;150;p17"/>
            <p:cNvCxnSpPr/>
            <p:nvPr/>
          </p:nvCxnSpPr>
          <p:spPr>
            <a:xfrm flipH="1">
              <a:off x="4581117" y="4007051"/>
              <a:ext cx="900" cy="93300"/>
            </a:xfrm>
            <a:prstGeom prst="straightConnector1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51" name="Google Shape;151;p17"/>
          <p:cNvSpPr/>
          <p:nvPr/>
        </p:nvSpPr>
        <p:spPr>
          <a:xfrm>
            <a:off x="1459400" y="2697650"/>
            <a:ext cx="1957800" cy="6528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7"/>
          <p:cNvSpPr/>
          <p:nvPr/>
        </p:nvSpPr>
        <p:spPr>
          <a:xfrm>
            <a:off x="4068000" y="3676675"/>
            <a:ext cx="1216500" cy="316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3" name="Google Shape;153;p17"/>
          <p:cNvCxnSpPr>
            <a:stCxn id="151" idx="3"/>
          </p:cNvCxnSpPr>
          <p:nvPr/>
        </p:nvCxnSpPr>
        <p:spPr>
          <a:xfrm>
            <a:off x="3417200" y="3024050"/>
            <a:ext cx="854100" cy="3000"/>
          </a:xfrm>
          <a:prstGeom prst="straightConnector1">
            <a:avLst/>
          </a:prstGeom>
          <a:noFill/>
          <a:ln cap="flat" cmpd="sng" w="28575">
            <a:solidFill>
              <a:srgbClr val="6AA84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4" name="Google Shape;154;p17"/>
          <p:cNvSpPr txBox="1"/>
          <p:nvPr/>
        </p:nvSpPr>
        <p:spPr>
          <a:xfrm>
            <a:off x="4307025" y="2858963"/>
            <a:ext cx="2376000" cy="431100"/>
          </a:xfrm>
          <a:prstGeom prst="rect">
            <a:avLst/>
          </a:prstGeom>
          <a:noFill/>
          <a:ln cap="flat" cmpd="sng" w="952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6AA84F"/>
                </a:solidFill>
              </a:rPr>
              <a:t>Solving a linear system</a:t>
            </a:r>
            <a:endParaRPr sz="1600">
              <a:solidFill>
                <a:srgbClr val="6AA84F"/>
              </a:solidFill>
            </a:endParaRPr>
          </a:p>
        </p:txBody>
      </p:sp>
      <p:sp>
        <p:nvSpPr>
          <p:cNvPr id="155" name="Google Shape;155;p17"/>
          <p:cNvSpPr/>
          <p:nvPr/>
        </p:nvSpPr>
        <p:spPr>
          <a:xfrm>
            <a:off x="2315400" y="2762275"/>
            <a:ext cx="328500" cy="5277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7"/>
          <p:cNvSpPr/>
          <p:nvPr/>
        </p:nvSpPr>
        <p:spPr>
          <a:xfrm>
            <a:off x="2875500" y="2762275"/>
            <a:ext cx="310200" cy="5277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7" name="Google Shape;157;p17"/>
          <p:cNvCxnSpPr>
            <a:stCxn id="155" idx="2"/>
          </p:cNvCxnSpPr>
          <p:nvPr/>
        </p:nvCxnSpPr>
        <p:spPr>
          <a:xfrm>
            <a:off x="2479650" y="3289975"/>
            <a:ext cx="732900" cy="1043700"/>
          </a:xfrm>
          <a:prstGeom prst="straightConnector1">
            <a:avLst/>
          </a:prstGeom>
          <a:noFill/>
          <a:ln cap="flat" cmpd="sng" w="28575">
            <a:solidFill>
              <a:srgbClr val="E6913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8" name="Google Shape;158;p17"/>
          <p:cNvCxnSpPr>
            <a:stCxn id="156" idx="2"/>
          </p:cNvCxnSpPr>
          <p:nvPr/>
        </p:nvCxnSpPr>
        <p:spPr>
          <a:xfrm>
            <a:off x="3030600" y="3289975"/>
            <a:ext cx="760200" cy="1061400"/>
          </a:xfrm>
          <a:prstGeom prst="straightConnector1">
            <a:avLst/>
          </a:prstGeom>
          <a:noFill/>
          <a:ln cap="flat" cmpd="sng" w="28575">
            <a:solidFill>
              <a:srgbClr val="E6913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9" name="Google Shape;159;p17"/>
          <p:cNvCxnSpPr>
            <a:stCxn id="152" idx="2"/>
            <a:endCxn id="160" idx="0"/>
          </p:cNvCxnSpPr>
          <p:nvPr/>
        </p:nvCxnSpPr>
        <p:spPr>
          <a:xfrm flipH="1">
            <a:off x="4342650" y="3992875"/>
            <a:ext cx="333600" cy="370500"/>
          </a:xfrm>
          <a:prstGeom prst="straightConnector1">
            <a:avLst/>
          </a:prstGeom>
          <a:noFill/>
          <a:ln cap="flat" cmpd="sng" w="28575">
            <a:solidFill>
              <a:srgbClr val="E6913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60" name="Google Shape;160;p17"/>
          <p:cNvSpPr txBox="1"/>
          <p:nvPr/>
        </p:nvSpPr>
        <p:spPr>
          <a:xfrm>
            <a:off x="2002125" y="4363250"/>
            <a:ext cx="4680900" cy="431100"/>
          </a:xfrm>
          <a:prstGeom prst="rect">
            <a:avLst/>
          </a:prstGeom>
          <a:noFill/>
          <a:ln cap="flat" cmpd="sng" w="9525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E69138"/>
                </a:solidFill>
              </a:rPr>
              <a:t>Jacobians and homotopy computation/evaluation</a:t>
            </a:r>
            <a:endParaRPr sz="1600">
              <a:solidFill>
                <a:srgbClr val="E69138"/>
              </a:solidFill>
            </a:endParaRPr>
          </a:p>
        </p:txBody>
      </p:sp>
      <p:sp>
        <p:nvSpPr>
          <p:cNvPr id="161" name="Google Shape;161;p17"/>
          <p:cNvSpPr txBox="1"/>
          <p:nvPr/>
        </p:nvSpPr>
        <p:spPr>
          <a:xfrm>
            <a:off x="6958850" y="3451225"/>
            <a:ext cx="2185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Cost 80~90% of the total time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62" name="Google Shape;162;p17"/>
          <p:cNvSpPr/>
          <p:nvPr/>
        </p:nvSpPr>
        <p:spPr>
          <a:xfrm>
            <a:off x="6745275" y="2973675"/>
            <a:ext cx="213600" cy="1628400"/>
          </a:xfrm>
          <a:prstGeom prst="righ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3" name="Google Shape;163;p17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324124" y="60836"/>
            <a:ext cx="1750499" cy="7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17"/>
          <p:cNvSpPr/>
          <p:nvPr/>
        </p:nvSpPr>
        <p:spPr>
          <a:xfrm>
            <a:off x="1227900" y="1550825"/>
            <a:ext cx="3619800" cy="316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009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8"/>
          <p:cNvSpPr txBox="1"/>
          <p:nvPr>
            <p:ph idx="1" type="body"/>
          </p:nvPr>
        </p:nvSpPr>
        <p:spPr>
          <a:xfrm>
            <a:off x="311700" y="923875"/>
            <a:ext cx="8608200" cy="326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2CC"/>
                </a:highlight>
              </a:rPr>
              <a:t>How to parallelize HC?</a:t>
            </a:r>
            <a:endParaRPr b="1">
              <a:solidFill>
                <a:schemeClr val="dk1"/>
              </a:solidFill>
              <a:highlight>
                <a:srgbClr val="FFF2CC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2CC"/>
                </a:highlight>
              </a:rPr>
              <a:t>Parallelization in different levels</a:t>
            </a:r>
            <a:endParaRPr b="1">
              <a:solidFill>
                <a:schemeClr val="dk1"/>
              </a:solidFill>
              <a:highlight>
                <a:srgbClr val="FFF2CC"/>
              </a:highlight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Path tracking parallelization</a:t>
            </a:r>
            <a:endParaRPr sz="1600">
              <a:solidFill>
                <a:schemeClr val="dk1"/>
              </a:solidFill>
            </a:endParaRPr>
          </a:p>
          <a:p>
            <a:pPr indent="-147319" lvl="2" marL="11887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➢"/>
            </a:pPr>
            <a:r>
              <a:rPr lang="en" sz="1600">
                <a:solidFill>
                  <a:schemeClr val="dk1"/>
                </a:solidFill>
              </a:rPr>
              <a:t>Tracking </a:t>
            </a:r>
            <a:r>
              <a:rPr lang="en" sz="1600">
                <a:solidFill>
                  <a:schemeClr val="dk1"/>
                </a:solidFill>
              </a:rPr>
              <a:t>simultaneously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Fast linear system solving</a:t>
            </a:r>
            <a:endParaRPr sz="1600">
              <a:solidFill>
                <a:schemeClr val="dk1"/>
              </a:solidFill>
            </a:endParaRPr>
          </a:p>
          <a:p>
            <a:pPr indent="-147319" lvl="2" marL="11887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➢"/>
            </a:pPr>
            <a:r>
              <a:rPr lang="en" sz="1600">
                <a:solidFill>
                  <a:schemeClr val="dk1"/>
                </a:solidFill>
              </a:rPr>
              <a:t>What GPU is good at</a:t>
            </a:r>
            <a:endParaRPr sz="1600">
              <a:solidFill>
                <a:schemeClr val="dk1"/>
              </a:solidFill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chemeClr val="dk1"/>
                </a:solidFill>
              </a:rPr>
              <a:t>Evaluation of complicated </a:t>
            </a:r>
            <a:r>
              <a:rPr lang="en" sz="1600">
                <a:solidFill>
                  <a:schemeClr val="dk1"/>
                </a:solidFill>
              </a:rPr>
              <a:t>Polynomial &amp; Jacobian </a:t>
            </a:r>
            <a:endParaRPr sz="1600">
              <a:solidFill>
                <a:schemeClr val="dk1"/>
              </a:solidFill>
            </a:endParaRPr>
          </a:p>
          <a:p>
            <a:pPr indent="0" lvl="0" marL="118872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70" name="Google Shape;170;p18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GPU-HC</a:t>
            </a:r>
            <a:endParaRPr b="1" sz="2620"/>
          </a:p>
        </p:txBody>
      </p:sp>
      <p:grpSp>
        <p:nvGrpSpPr>
          <p:cNvPr id="171" name="Google Shape;171;p18"/>
          <p:cNvGrpSpPr/>
          <p:nvPr/>
        </p:nvGrpSpPr>
        <p:grpSpPr>
          <a:xfrm>
            <a:off x="5299804" y="1284377"/>
            <a:ext cx="3701788" cy="1425509"/>
            <a:chOff x="454725" y="2510450"/>
            <a:chExt cx="4463750" cy="1767525"/>
          </a:xfrm>
        </p:grpSpPr>
        <p:cxnSp>
          <p:nvCxnSpPr>
            <p:cNvPr id="172" name="Google Shape;172;p18"/>
            <p:cNvCxnSpPr/>
            <p:nvPr/>
          </p:nvCxnSpPr>
          <p:spPr>
            <a:xfrm>
              <a:off x="481877" y="4054811"/>
              <a:ext cx="4354800" cy="0"/>
            </a:xfrm>
            <a:prstGeom prst="straightConnector1">
              <a:avLst/>
            </a:prstGeom>
            <a:noFill/>
            <a:ln cap="flat" cmpd="sng" w="38100">
              <a:solidFill>
                <a:srgbClr val="595959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cxnSp>
          <p:nvCxnSpPr>
            <p:cNvPr id="173" name="Google Shape;173;p18"/>
            <p:cNvCxnSpPr/>
            <p:nvPr/>
          </p:nvCxnSpPr>
          <p:spPr>
            <a:xfrm flipH="1">
              <a:off x="540997" y="4014753"/>
              <a:ext cx="900" cy="93300"/>
            </a:xfrm>
            <a:prstGeom prst="straightConnector1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74" name="Google Shape;174;p18"/>
            <p:cNvSpPr/>
            <p:nvPr/>
          </p:nvSpPr>
          <p:spPr>
            <a:xfrm>
              <a:off x="541075" y="2996778"/>
              <a:ext cx="4040676" cy="902257"/>
            </a:xfrm>
            <a:custGeom>
              <a:rect b="b" l="l" r="r" t="t"/>
              <a:pathLst>
                <a:path extrusionOk="0" h="61514" w="291115">
                  <a:moveTo>
                    <a:pt x="0" y="42272"/>
                  </a:moveTo>
                  <a:cubicBezTo>
                    <a:pt x="8270" y="45346"/>
                    <a:pt x="31688" y="65471"/>
                    <a:pt x="49617" y="60714"/>
                  </a:cubicBezTo>
                  <a:cubicBezTo>
                    <a:pt x="67546" y="55957"/>
                    <a:pt x="87817" y="19073"/>
                    <a:pt x="107576" y="13731"/>
                  </a:cubicBezTo>
                  <a:cubicBezTo>
                    <a:pt x="127335" y="8389"/>
                    <a:pt x="149728" y="30929"/>
                    <a:pt x="168170" y="28660"/>
                  </a:cubicBezTo>
                  <a:cubicBezTo>
                    <a:pt x="186612" y="26391"/>
                    <a:pt x="200882" y="1070"/>
                    <a:pt x="218226" y="119"/>
                  </a:cubicBezTo>
                  <a:cubicBezTo>
                    <a:pt x="235570" y="-832"/>
                    <a:pt x="260086" y="19878"/>
                    <a:pt x="272234" y="22952"/>
                  </a:cubicBezTo>
                  <a:cubicBezTo>
                    <a:pt x="284382" y="26026"/>
                    <a:pt x="287968" y="19293"/>
                    <a:pt x="291115" y="18561"/>
                  </a:cubicBezTo>
                </a:path>
              </a:pathLst>
            </a:custGeom>
            <a:noFill/>
            <a:ln cap="flat" cmpd="sng" w="2857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175" name="Google Shape;175;p18"/>
            <p:cNvCxnSpPr/>
            <p:nvPr/>
          </p:nvCxnSpPr>
          <p:spPr>
            <a:xfrm flipH="1" rot="10800000">
              <a:off x="1765838" y="2773072"/>
              <a:ext cx="627300" cy="618300"/>
            </a:xfrm>
            <a:prstGeom prst="straightConnector1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pic>
          <p:nvPicPr>
            <p:cNvPr id="176" name="Google Shape;176;p1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508458" y="4138253"/>
              <a:ext cx="66070" cy="1104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7" name="Google Shape;177;p1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548046" y="4127958"/>
              <a:ext cx="67134" cy="110498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78" name="Google Shape;178;p18"/>
            <p:cNvCxnSpPr>
              <a:stCxn id="179" idx="4"/>
            </p:cNvCxnSpPr>
            <p:nvPr/>
          </p:nvCxnSpPr>
          <p:spPr>
            <a:xfrm>
              <a:off x="1765885" y="3429649"/>
              <a:ext cx="0" cy="620400"/>
            </a:xfrm>
            <a:prstGeom prst="straightConnector1">
              <a:avLst/>
            </a:prstGeom>
            <a:noFill/>
            <a:ln cap="flat" cmpd="sng" w="28575">
              <a:solidFill>
                <a:srgbClr val="595959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80" name="Google Shape;180;p18"/>
            <p:cNvCxnSpPr>
              <a:stCxn id="181" idx="4"/>
            </p:cNvCxnSpPr>
            <p:nvPr/>
          </p:nvCxnSpPr>
          <p:spPr>
            <a:xfrm>
              <a:off x="2398985" y="3310717"/>
              <a:ext cx="0" cy="739500"/>
            </a:xfrm>
            <a:prstGeom prst="straightConnector1">
              <a:avLst/>
            </a:prstGeom>
            <a:noFill/>
            <a:ln cap="flat" cmpd="sng" w="28575">
              <a:solidFill>
                <a:srgbClr val="595959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79" name="Google Shape;179;p18"/>
            <p:cNvSpPr/>
            <p:nvPr/>
          </p:nvSpPr>
          <p:spPr>
            <a:xfrm>
              <a:off x="1732285" y="3356449"/>
              <a:ext cx="67200" cy="73200"/>
            </a:xfrm>
            <a:prstGeom prst="ellipse">
              <a:avLst/>
            </a:prstGeom>
            <a:solidFill>
              <a:srgbClr val="00FF00"/>
            </a:solidFill>
            <a:ln cap="flat" cmpd="sng" w="9525">
              <a:solidFill>
                <a:srgbClr val="00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8"/>
            <p:cNvSpPr/>
            <p:nvPr/>
          </p:nvSpPr>
          <p:spPr>
            <a:xfrm>
              <a:off x="2365385" y="3237517"/>
              <a:ext cx="67200" cy="73200"/>
            </a:xfrm>
            <a:prstGeom prst="ellipse">
              <a:avLst/>
            </a:prstGeom>
            <a:solidFill>
              <a:srgbClr val="FF9900"/>
            </a:solidFill>
            <a:ln cap="flat" cmpd="sng" w="9525">
              <a:solidFill>
                <a:srgbClr val="FF99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82" name="Google Shape;182;p18"/>
            <p:cNvCxnSpPr/>
            <p:nvPr/>
          </p:nvCxnSpPr>
          <p:spPr>
            <a:xfrm>
              <a:off x="2398941" y="2779578"/>
              <a:ext cx="0" cy="4959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83" name="Google Shape;183;p18"/>
            <p:cNvSpPr/>
            <p:nvPr/>
          </p:nvSpPr>
          <p:spPr>
            <a:xfrm>
              <a:off x="507521" y="3573695"/>
              <a:ext cx="67200" cy="73200"/>
            </a:xfrm>
            <a:prstGeom prst="ellipse">
              <a:avLst/>
            </a:prstGeom>
            <a:solidFill>
              <a:srgbClr val="0097A7"/>
            </a:solidFill>
            <a:ln cap="flat" cmpd="sng" w="9525">
              <a:solidFill>
                <a:srgbClr val="FFAB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8"/>
            <p:cNvSpPr/>
            <p:nvPr/>
          </p:nvSpPr>
          <p:spPr>
            <a:xfrm>
              <a:off x="4548059" y="3232785"/>
              <a:ext cx="67200" cy="73200"/>
            </a:xfrm>
            <a:prstGeom prst="ellipse">
              <a:avLst/>
            </a:prstGeom>
            <a:solidFill>
              <a:srgbClr val="0097A7"/>
            </a:solidFill>
            <a:ln cap="flat" cmpd="sng" w="9525">
              <a:solidFill>
                <a:srgbClr val="FFAB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8"/>
            <p:cNvSpPr/>
            <p:nvPr/>
          </p:nvSpPr>
          <p:spPr>
            <a:xfrm>
              <a:off x="2363674" y="2730591"/>
              <a:ext cx="67200" cy="73200"/>
            </a:xfrm>
            <a:prstGeom prst="ellipse">
              <a:avLst/>
            </a:prstGeom>
            <a:solidFill>
              <a:srgbClr val="FF00FF"/>
            </a:solidFill>
            <a:ln cap="flat" cmpd="sng" w="9525">
              <a:solidFill>
                <a:srgbClr val="FF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86" name="Google Shape;186;p18"/>
            <p:cNvCxnSpPr/>
            <p:nvPr/>
          </p:nvCxnSpPr>
          <p:spPr>
            <a:xfrm>
              <a:off x="4379361" y="2919279"/>
              <a:ext cx="110400" cy="134400"/>
            </a:xfrm>
            <a:prstGeom prst="straightConnector1">
              <a:avLst/>
            </a:prstGeom>
            <a:noFill/>
            <a:ln cap="flat" cmpd="sng" w="19050">
              <a:solidFill>
                <a:srgbClr val="CC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87" name="Google Shape;187;p18"/>
            <p:cNvCxnSpPr/>
            <p:nvPr/>
          </p:nvCxnSpPr>
          <p:spPr>
            <a:xfrm flipH="1">
              <a:off x="643482" y="3175917"/>
              <a:ext cx="138600" cy="198300"/>
            </a:xfrm>
            <a:prstGeom prst="straightConnector1">
              <a:avLst/>
            </a:prstGeom>
            <a:noFill/>
            <a:ln cap="flat" cmpd="sng" w="19050">
              <a:solidFill>
                <a:srgbClr val="98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pic>
          <p:nvPicPr>
            <p:cNvPr id="188" name="Google Shape;188;p1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1478032" y="3177487"/>
              <a:ext cx="296366" cy="18214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9" name="Google Shape;189;p18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2472945" y="3025587"/>
              <a:ext cx="627252" cy="16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0" name="Google Shape;190;p18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2103666" y="2510450"/>
              <a:ext cx="627252" cy="2116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1" name="Google Shape;191;p18"/>
            <p:cNvPicPr preferRelativeResize="0"/>
            <p:nvPr/>
          </p:nvPicPr>
          <p:blipFill rotWithShape="1">
            <a:blip r:embed="rId7">
              <a:alphaModFix/>
            </a:blip>
            <a:srcRect b="16470" l="36393" r="8740" t="17167"/>
            <a:stretch/>
          </p:blipFill>
          <p:spPr>
            <a:xfrm>
              <a:off x="2193277" y="4074760"/>
              <a:ext cx="470978" cy="1903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2" name="Google Shape;192;p18"/>
            <p:cNvPicPr preferRelativeResize="0"/>
            <p:nvPr/>
          </p:nvPicPr>
          <p:blipFill rotWithShape="1">
            <a:blip r:embed="rId7">
              <a:alphaModFix/>
            </a:blip>
            <a:srcRect b="10397" l="36395" r="55787" t="13931"/>
            <a:stretch/>
          </p:blipFill>
          <p:spPr>
            <a:xfrm>
              <a:off x="1732298" y="4064385"/>
              <a:ext cx="67107" cy="2135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3" name="Google Shape;193;p18"/>
            <p:cNvPicPr preferRelativeResize="0"/>
            <p:nvPr/>
          </p:nvPicPr>
          <p:blipFill rotWithShape="1">
            <a:blip r:embed="rId7">
              <a:alphaModFix/>
            </a:blip>
            <a:srcRect b="0" l="36392" r="55786" t="0"/>
            <a:stretch/>
          </p:blipFill>
          <p:spPr>
            <a:xfrm>
              <a:off x="4851341" y="3892135"/>
              <a:ext cx="67134" cy="32186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4" name="Google Shape;194;p18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454725" y="3362448"/>
              <a:ext cx="205553" cy="1830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5" name="Google Shape;195;p18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4474119" y="3035838"/>
              <a:ext cx="205554" cy="1618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6" name="Google Shape;196;p18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526400" y="2908814"/>
              <a:ext cx="667382" cy="22725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7" name="Google Shape;197;p18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4052421" y="2701705"/>
              <a:ext cx="627252" cy="18952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98" name="Google Shape;198;p18"/>
            <p:cNvCxnSpPr/>
            <p:nvPr/>
          </p:nvCxnSpPr>
          <p:spPr>
            <a:xfrm flipH="1">
              <a:off x="4581117" y="4007051"/>
              <a:ext cx="900" cy="93300"/>
            </a:xfrm>
            <a:prstGeom prst="straightConnector1">
              <a:avLst/>
            </a:prstGeom>
            <a:noFill/>
            <a:ln cap="flat" cmpd="sng" w="2857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pic>
        <p:nvPicPr>
          <p:cNvPr id="199" name="Google Shape;199;p18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7324124" y="60836"/>
            <a:ext cx="1750499" cy="73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9"/>
          <p:cNvSpPr txBox="1"/>
          <p:nvPr>
            <p:ph idx="1" type="body"/>
          </p:nvPr>
        </p:nvSpPr>
        <p:spPr>
          <a:xfrm>
            <a:off x="88725" y="862225"/>
            <a:ext cx="6086400" cy="314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2CC"/>
                </a:highlight>
              </a:rPr>
              <a:t>How to parallelize HC?</a:t>
            </a:r>
            <a:endParaRPr b="1">
              <a:solidFill>
                <a:schemeClr val="dk1"/>
              </a:solidFill>
              <a:highlight>
                <a:srgbClr val="FFF2CC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2CC"/>
                </a:highlight>
              </a:rPr>
              <a:t>Path Tracking Parallelization</a:t>
            </a:r>
            <a:endParaRPr b="1">
              <a:solidFill>
                <a:schemeClr val="dk1"/>
              </a:solidFill>
              <a:highlight>
                <a:srgbClr val="FFF2CC"/>
              </a:highlight>
            </a:endParaRPr>
          </a:p>
          <a:p>
            <a:pPr indent="-3302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rgbClr val="0000FF"/>
                </a:solidFill>
              </a:rPr>
              <a:t>Parallelize the “outer” part</a:t>
            </a:r>
            <a:r>
              <a:rPr lang="en" sz="1600">
                <a:solidFill>
                  <a:schemeClr val="dk1"/>
                </a:solidFill>
              </a:rPr>
              <a:t>:</a:t>
            </a:r>
            <a:br>
              <a:rPr lang="en" sz="1600">
                <a:solidFill>
                  <a:schemeClr val="dk1"/>
                </a:solidFill>
              </a:rPr>
            </a:br>
            <a:endParaRPr sz="160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205" name="Google Shape;205;p19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GPU-HC</a:t>
            </a:r>
            <a:endParaRPr b="1" sz="2620"/>
          </a:p>
        </p:txBody>
      </p:sp>
      <p:pic>
        <p:nvPicPr>
          <p:cNvPr id="206" name="Google Shape;20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4124" y="60836"/>
            <a:ext cx="1750499" cy="7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p19"/>
          <p:cNvSpPr txBox="1"/>
          <p:nvPr/>
        </p:nvSpPr>
        <p:spPr>
          <a:xfrm>
            <a:off x="1333425" y="4556875"/>
            <a:ext cx="3597000" cy="415500"/>
          </a:xfrm>
          <a:prstGeom prst="rect">
            <a:avLst/>
          </a:prstGeom>
          <a:solidFill>
            <a:srgbClr val="00A933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lt1"/>
                </a:solidFill>
              </a:rPr>
              <a:t>Assign 1 track to 1 warp (32 threads)</a:t>
            </a:r>
            <a:endParaRPr b="1" sz="1500">
              <a:solidFill>
                <a:schemeClr val="lt1"/>
              </a:solidFill>
            </a:endParaRPr>
          </a:p>
        </p:txBody>
      </p:sp>
      <p:sp>
        <p:nvSpPr>
          <p:cNvPr id="208" name="Google Shape;208;p19"/>
          <p:cNvSpPr txBox="1"/>
          <p:nvPr/>
        </p:nvSpPr>
        <p:spPr>
          <a:xfrm>
            <a:off x="1033650" y="3537488"/>
            <a:ext cx="4309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We need to assign 1 track to multiple threads for (1) lower level parallelization (2) </a:t>
            </a:r>
            <a:r>
              <a:rPr lang="en" sz="1200">
                <a:solidFill>
                  <a:schemeClr val="dk2"/>
                </a:solidFill>
              </a:rPr>
              <a:t>always</a:t>
            </a:r>
            <a:r>
              <a:rPr lang="en" sz="1200">
                <a:solidFill>
                  <a:schemeClr val="dk2"/>
                </a:solidFill>
              </a:rPr>
              <a:t> access to fast memories </a:t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Cannot assign a lot: thread synchronization takes time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209" name="Google Shape;209;p19"/>
          <p:cNvSpPr/>
          <p:nvPr/>
        </p:nvSpPr>
        <p:spPr>
          <a:xfrm>
            <a:off x="1071225" y="1861700"/>
            <a:ext cx="3619800" cy="3162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6FA8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FA8DC"/>
                </a:solidFill>
              </a:rPr>
              <a:t>Solution Tracking</a:t>
            </a:r>
            <a:endParaRPr>
              <a:solidFill>
                <a:srgbClr val="6FA8DC"/>
              </a:solidFill>
            </a:endParaRPr>
          </a:p>
        </p:txBody>
      </p:sp>
      <p:pic>
        <p:nvPicPr>
          <p:cNvPr id="210" name="Google Shape;21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18088" y="919263"/>
            <a:ext cx="2715375" cy="190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13887" y="2949151"/>
            <a:ext cx="2923800" cy="1782350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19"/>
          <p:cNvSpPr txBox="1"/>
          <p:nvPr/>
        </p:nvSpPr>
        <p:spPr>
          <a:xfrm>
            <a:off x="1071225" y="2269625"/>
            <a:ext cx="36198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The parallelism is organized in terms of thread blocks (TBs)</a:t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</a:rPr>
              <a:t>Each TB is composed of multiple threads running in groups of 32  (</a:t>
            </a:r>
            <a:r>
              <a:rPr b="1" lang="en" sz="1200">
                <a:solidFill>
                  <a:schemeClr val="dk2"/>
                </a:solidFill>
              </a:rPr>
              <a:t>a warp</a:t>
            </a:r>
            <a:r>
              <a:rPr lang="en" sz="1200">
                <a:solidFill>
                  <a:schemeClr val="dk2"/>
                </a:solidFill>
              </a:rPr>
              <a:t>)</a:t>
            </a:r>
            <a:endParaRPr sz="12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0"/>
          <p:cNvSpPr txBox="1"/>
          <p:nvPr>
            <p:ph idx="1" type="body"/>
          </p:nvPr>
        </p:nvSpPr>
        <p:spPr>
          <a:xfrm>
            <a:off x="311700" y="847675"/>
            <a:ext cx="8231100" cy="402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2CC"/>
                </a:highlight>
              </a:rPr>
              <a:t>What are the parallel computations in GPU-HC?</a:t>
            </a:r>
            <a:endParaRPr b="1">
              <a:solidFill>
                <a:schemeClr val="dk1"/>
              </a:solidFill>
              <a:highlight>
                <a:srgbClr val="FFF2CC"/>
              </a:highlight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lang="en" sz="1600">
                <a:solidFill>
                  <a:srgbClr val="0000FF"/>
                </a:solidFill>
              </a:rPr>
              <a:t>Parallelize the “inner part” of each track</a:t>
            </a:r>
            <a:endParaRPr sz="1600">
              <a:solidFill>
                <a:srgbClr val="0000FF"/>
              </a:solidFill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br>
              <a:rPr lang="en" sz="1600">
                <a:solidFill>
                  <a:srgbClr val="0000FF"/>
                </a:solidFill>
              </a:rPr>
            </a:br>
            <a:endParaRPr sz="1600">
              <a:solidFill>
                <a:srgbClr val="0000FF"/>
              </a:solidFill>
            </a:endParaRPr>
          </a:p>
          <a:p>
            <a:pPr indent="-147319" lvl="2" marL="118872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Char char="➢"/>
            </a:pPr>
            <a:r>
              <a:rPr lang="en" sz="1700">
                <a:solidFill>
                  <a:schemeClr val="dk1"/>
                </a:solidFill>
              </a:rPr>
              <a:t>c</a:t>
            </a:r>
            <a:r>
              <a:rPr lang="en" sz="1500">
                <a:solidFill>
                  <a:schemeClr val="dk1"/>
                </a:solidFill>
              </a:rPr>
              <a:t>uBLAS, MAGMA</a:t>
            </a:r>
            <a:endParaRPr sz="1500">
              <a:solidFill>
                <a:schemeClr val="dk1"/>
              </a:solidFill>
            </a:endParaRPr>
          </a:p>
          <a:p>
            <a:pPr indent="-134619" lvl="2" marL="11887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➢"/>
            </a:pPr>
            <a:r>
              <a:rPr lang="en" sz="1500">
                <a:solidFill>
                  <a:schemeClr val="dk1"/>
                </a:solidFill>
              </a:rPr>
              <a:t>Collaborate with the MAGMA</a:t>
            </a:r>
            <a:r>
              <a:rPr baseline="30000" lang="en" sz="1500">
                <a:solidFill>
                  <a:schemeClr val="dk1"/>
                </a:solidFill>
              </a:rPr>
              <a:t> </a:t>
            </a:r>
            <a:r>
              <a:rPr lang="en" sz="1500">
                <a:solidFill>
                  <a:schemeClr val="dk1"/>
                </a:solidFill>
              </a:rPr>
              <a:t>library </a:t>
            </a:r>
            <a:br>
              <a:rPr lang="en" sz="1500">
                <a:solidFill>
                  <a:schemeClr val="dk1"/>
                </a:solidFill>
              </a:rPr>
            </a:br>
            <a:r>
              <a:rPr lang="en" sz="1500">
                <a:solidFill>
                  <a:schemeClr val="dk1"/>
                </a:solidFill>
              </a:rPr>
              <a:t>Developers</a:t>
            </a:r>
            <a:endParaRPr sz="1500">
              <a:solidFill>
                <a:schemeClr val="dk1"/>
              </a:solidFill>
            </a:endParaRPr>
          </a:p>
          <a:p>
            <a:pPr indent="-140970" lvl="3" marL="16459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High speed linear system solving </a:t>
            </a:r>
            <a:br>
              <a:rPr lang="en" sz="1500">
                <a:solidFill>
                  <a:schemeClr val="dk1"/>
                </a:solidFill>
              </a:rPr>
            </a:br>
            <a:r>
              <a:rPr lang="en" sz="1500">
                <a:solidFill>
                  <a:schemeClr val="dk1"/>
                </a:solidFill>
              </a:rPr>
              <a:t>for small matrix (dimension &lt; 32x32)</a:t>
            </a:r>
            <a:endParaRPr sz="1500">
              <a:solidFill>
                <a:schemeClr val="dk1"/>
              </a:solidFill>
            </a:endParaRPr>
          </a:p>
          <a:p>
            <a:pPr indent="-140970" lvl="3" marL="16459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Fused Kernel</a:t>
            </a:r>
            <a:endParaRPr sz="1500">
              <a:solidFill>
                <a:schemeClr val="dk1"/>
              </a:solidFill>
            </a:endParaRPr>
          </a:p>
        </p:txBody>
      </p:sp>
      <p:sp>
        <p:nvSpPr>
          <p:cNvPr id="218" name="Google Shape;218;p20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GPU-HC</a:t>
            </a:r>
            <a:endParaRPr b="1" sz="2620"/>
          </a:p>
        </p:txBody>
      </p:sp>
      <p:pic>
        <p:nvPicPr>
          <p:cNvPr id="219" name="Google Shape;21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51823" y="1825775"/>
            <a:ext cx="3170376" cy="1640150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20"/>
          <p:cNvSpPr txBox="1"/>
          <p:nvPr/>
        </p:nvSpPr>
        <p:spPr>
          <a:xfrm>
            <a:off x="209400" y="4499400"/>
            <a:ext cx="8725200" cy="52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66666"/>
                </a:solidFill>
                <a:highlight>
                  <a:srgbClr val="FFFFFF"/>
                </a:highlight>
              </a:rPr>
              <a:t>Dong, Tingxing, Azzam Haidar, Piotr Luszczek, Stanimire Tomov, Ahmad Abdelfattah, and Jack Dongarra. </a:t>
            </a:r>
            <a:r>
              <a:rPr i="1" lang="en" sz="1000">
                <a:solidFill>
                  <a:srgbClr val="666666"/>
                </a:solidFill>
                <a:highlight>
                  <a:srgbClr val="FFFFFF"/>
                </a:highlight>
              </a:rPr>
              <a:t>Magma batched: A batched BLAS approach for small matrix factorizations and applications on gpus</a:t>
            </a:r>
            <a:r>
              <a:rPr lang="en" sz="1000">
                <a:solidFill>
                  <a:srgbClr val="666666"/>
                </a:solidFill>
                <a:highlight>
                  <a:srgbClr val="FFFFFF"/>
                </a:highlight>
              </a:rPr>
              <a:t>. Technical Report. Technical report, 2016.</a:t>
            </a:r>
            <a:endParaRPr baseline="30000" sz="1000">
              <a:solidFill>
                <a:srgbClr val="666666"/>
              </a:solidFill>
            </a:endParaRPr>
          </a:p>
        </p:txBody>
      </p:sp>
      <p:sp>
        <p:nvSpPr>
          <p:cNvPr id="221" name="Google Shape;221;p20"/>
          <p:cNvSpPr txBox="1"/>
          <p:nvPr/>
        </p:nvSpPr>
        <p:spPr>
          <a:xfrm>
            <a:off x="1517400" y="1607363"/>
            <a:ext cx="2376000" cy="431100"/>
          </a:xfrm>
          <a:prstGeom prst="rect">
            <a:avLst/>
          </a:prstGeom>
          <a:noFill/>
          <a:ln cap="flat" cmpd="sng" w="9525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6AA84F"/>
                </a:solidFill>
              </a:rPr>
              <a:t>Solving a linear system</a:t>
            </a:r>
            <a:endParaRPr sz="1600">
              <a:solidFill>
                <a:srgbClr val="6AA84F"/>
              </a:solidFill>
            </a:endParaRPr>
          </a:p>
        </p:txBody>
      </p:sp>
      <p:pic>
        <p:nvPicPr>
          <p:cNvPr id="222" name="Google Shape;22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24124" y="60836"/>
            <a:ext cx="1750499" cy="73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1"/>
          <p:cNvSpPr/>
          <p:nvPr/>
        </p:nvSpPr>
        <p:spPr>
          <a:xfrm>
            <a:off x="2046725" y="3516500"/>
            <a:ext cx="4627500" cy="1370400"/>
          </a:xfrm>
          <a:prstGeom prst="roundRect">
            <a:avLst>
              <a:gd fmla="val 16667" name="adj"/>
            </a:avLst>
          </a:prstGeom>
          <a:solidFill>
            <a:srgbClr val="FCE5CD">
              <a:alpha val="47060"/>
            </a:srgbClr>
          </a:solidFill>
          <a:ln cap="flat" cmpd="sng" w="9525">
            <a:solidFill>
              <a:srgbClr val="FCE5C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1"/>
          <p:cNvSpPr txBox="1"/>
          <p:nvPr>
            <p:ph idx="1" type="body"/>
          </p:nvPr>
        </p:nvSpPr>
        <p:spPr>
          <a:xfrm>
            <a:off x="311700" y="847675"/>
            <a:ext cx="8231100" cy="111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b="1" lang="en">
                <a:solidFill>
                  <a:schemeClr val="dk1"/>
                </a:solidFill>
                <a:highlight>
                  <a:srgbClr val="FFF2CC"/>
                </a:highlight>
              </a:rPr>
              <a:t>What are the parallel computations in GPU-HC?</a:t>
            </a:r>
            <a:endParaRPr b="1">
              <a:solidFill>
                <a:schemeClr val="dk1"/>
              </a:solidFill>
              <a:highlight>
                <a:srgbClr val="FFF2CC"/>
              </a:highlight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</a:pPr>
            <a:r>
              <a:rPr b="1" lang="en" sz="1600">
                <a:solidFill>
                  <a:srgbClr val="0000FF"/>
                </a:solidFill>
              </a:rPr>
              <a:t>Fine level</a:t>
            </a:r>
            <a:r>
              <a:rPr lang="en" sz="1600">
                <a:solidFill>
                  <a:srgbClr val="0000FF"/>
                </a:solidFill>
              </a:rPr>
              <a:t>: Parallelize the “inner part” of each track</a:t>
            </a:r>
            <a:br>
              <a:rPr lang="en" sz="1600">
                <a:solidFill>
                  <a:srgbClr val="0000FF"/>
                </a:solidFill>
              </a:rPr>
            </a:br>
            <a:br>
              <a:rPr lang="en" sz="1600">
                <a:solidFill>
                  <a:srgbClr val="0000FF"/>
                </a:solidFill>
              </a:rPr>
            </a:br>
            <a:br>
              <a:rPr lang="en" sz="1600">
                <a:solidFill>
                  <a:schemeClr val="dk1"/>
                </a:solidFill>
              </a:rPr>
            </a:br>
            <a:endParaRPr sz="1700">
              <a:solidFill>
                <a:schemeClr val="dk1"/>
              </a:solidFill>
            </a:endParaRPr>
          </a:p>
        </p:txBody>
      </p:sp>
      <p:sp>
        <p:nvSpPr>
          <p:cNvPr id="229" name="Google Shape;229;p21"/>
          <p:cNvSpPr txBox="1"/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620"/>
              <a:t>GPU-HC</a:t>
            </a:r>
            <a:endParaRPr b="1" sz="2620"/>
          </a:p>
        </p:txBody>
      </p:sp>
      <p:sp>
        <p:nvSpPr>
          <p:cNvPr id="230" name="Google Shape;230;p21"/>
          <p:cNvSpPr txBox="1"/>
          <p:nvPr/>
        </p:nvSpPr>
        <p:spPr>
          <a:xfrm>
            <a:off x="1289500" y="1539813"/>
            <a:ext cx="4680900" cy="431100"/>
          </a:xfrm>
          <a:prstGeom prst="rect">
            <a:avLst/>
          </a:prstGeom>
          <a:noFill/>
          <a:ln cap="flat" cmpd="sng" w="9525">
            <a:solidFill>
              <a:srgbClr val="E691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E69138"/>
                </a:solidFill>
              </a:rPr>
              <a:t>Jacobians and homotopy computation/evaluation</a:t>
            </a:r>
            <a:endParaRPr sz="1600">
              <a:solidFill>
                <a:srgbClr val="E69138"/>
              </a:solidFill>
            </a:endParaRPr>
          </a:p>
        </p:txBody>
      </p:sp>
      <p:pic>
        <p:nvPicPr>
          <p:cNvPr id="231" name="Google Shape;231;p21"/>
          <p:cNvPicPr preferRelativeResize="0"/>
          <p:nvPr/>
        </p:nvPicPr>
        <p:blipFill rotWithShape="1">
          <a:blip r:embed="rId3">
            <a:alphaModFix/>
          </a:blip>
          <a:srcRect b="0" l="4449" r="55465" t="0"/>
          <a:stretch/>
        </p:blipFill>
        <p:spPr>
          <a:xfrm>
            <a:off x="4360425" y="2474325"/>
            <a:ext cx="1886524" cy="23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1"/>
          <p:cNvPicPr preferRelativeResize="0"/>
          <p:nvPr/>
        </p:nvPicPr>
        <p:blipFill rotWithShape="1">
          <a:blip r:embed="rId4">
            <a:alphaModFix/>
          </a:blip>
          <a:srcRect b="3960" l="4672" r="60822" t="-3960"/>
          <a:stretch/>
        </p:blipFill>
        <p:spPr>
          <a:xfrm>
            <a:off x="4360425" y="2797788"/>
            <a:ext cx="1470876" cy="232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33" name="Google Shape;233;p21"/>
          <p:cNvGrpSpPr/>
          <p:nvPr/>
        </p:nvGrpSpPr>
        <p:grpSpPr>
          <a:xfrm>
            <a:off x="1405875" y="2440475"/>
            <a:ext cx="2829148" cy="232000"/>
            <a:chOff x="1316900" y="2196300"/>
            <a:chExt cx="2829148" cy="232000"/>
          </a:xfrm>
        </p:grpSpPr>
        <p:pic>
          <p:nvPicPr>
            <p:cNvPr id="234" name="Google Shape;234;p21"/>
            <p:cNvPicPr preferRelativeResize="0"/>
            <p:nvPr/>
          </p:nvPicPr>
          <p:blipFill rotWithShape="1">
            <a:blip r:embed="rId3">
              <a:alphaModFix/>
            </a:blip>
            <a:srcRect b="-9" l="48504" r="0" t="3800"/>
            <a:stretch/>
          </p:blipFill>
          <p:spPr>
            <a:xfrm>
              <a:off x="1722423" y="2200711"/>
              <a:ext cx="2423625" cy="2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5" name="Google Shape;235;p21"/>
            <p:cNvPicPr preferRelativeResize="0"/>
            <p:nvPr/>
          </p:nvPicPr>
          <p:blipFill rotWithShape="1">
            <a:blip r:embed="rId3">
              <a:alphaModFix/>
            </a:blip>
            <a:srcRect b="0" l="0" r="90848" t="0"/>
            <a:stretch/>
          </p:blipFill>
          <p:spPr>
            <a:xfrm>
              <a:off x="1316900" y="2196300"/>
              <a:ext cx="430700" cy="2320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36" name="Google Shape;236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17325" y="2084899"/>
            <a:ext cx="1642500" cy="190375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Google Shape;237;p21"/>
          <p:cNvSpPr txBox="1"/>
          <p:nvPr/>
        </p:nvSpPr>
        <p:spPr>
          <a:xfrm>
            <a:off x="1192550" y="2009375"/>
            <a:ext cx="2227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Parameter homotopy:</a:t>
            </a:r>
            <a:endParaRPr sz="1600">
              <a:solidFill>
                <a:schemeClr val="dk1"/>
              </a:solidFill>
            </a:endParaRPr>
          </a:p>
        </p:txBody>
      </p:sp>
      <p:grpSp>
        <p:nvGrpSpPr>
          <p:cNvPr id="238" name="Google Shape;238;p21"/>
          <p:cNvGrpSpPr/>
          <p:nvPr/>
        </p:nvGrpSpPr>
        <p:grpSpPr>
          <a:xfrm>
            <a:off x="1406088" y="2786840"/>
            <a:ext cx="2785583" cy="253878"/>
            <a:chOff x="4337925" y="3215625"/>
            <a:chExt cx="2714200" cy="232000"/>
          </a:xfrm>
        </p:grpSpPr>
        <p:pic>
          <p:nvPicPr>
            <p:cNvPr id="239" name="Google Shape;239;p21"/>
            <p:cNvPicPr preferRelativeResize="0"/>
            <p:nvPr/>
          </p:nvPicPr>
          <p:blipFill rotWithShape="1">
            <a:blip r:embed="rId4">
              <a:alphaModFix/>
            </a:blip>
            <a:srcRect b="-3939" l="0" r="89903" t="-10"/>
            <a:stretch/>
          </p:blipFill>
          <p:spPr>
            <a:xfrm>
              <a:off x="4337925" y="3215625"/>
              <a:ext cx="414026" cy="232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0" name="Google Shape;240;p21"/>
            <p:cNvPicPr preferRelativeResize="0"/>
            <p:nvPr/>
          </p:nvPicPr>
          <p:blipFill rotWithShape="1">
            <a:blip r:embed="rId4">
              <a:alphaModFix/>
            </a:blip>
            <a:srcRect b="0" l="43905" r="0" t="-3950"/>
            <a:stretch/>
          </p:blipFill>
          <p:spPr>
            <a:xfrm>
              <a:off x="4751950" y="3215625"/>
              <a:ext cx="2300175" cy="232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41" name="Google Shape;241;p21"/>
          <p:cNvSpPr txBox="1"/>
          <p:nvPr/>
        </p:nvSpPr>
        <p:spPr>
          <a:xfrm>
            <a:off x="1316900" y="3128425"/>
            <a:ext cx="2785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Compute the coefficients by </a:t>
            </a:r>
            <a:endParaRPr sz="1600">
              <a:solidFill>
                <a:schemeClr val="dk1"/>
              </a:solidFill>
            </a:endParaRPr>
          </a:p>
        </p:txBody>
      </p:sp>
      <p:pic>
        <p:nvPicPr>
          <p:cNvPr id="242" name="Google Shape;242;p21"/>
          <p:cNvPicPr preferRelativeResize="0"/>
          <p:nvPr/>
        </p:nvPicPr>
        <p:blipFill rotWithShape="1">
          <a:blip r:embed="rId6">
            <a:alphaModFix/>
          </a:blip>
          <a:srcRect b="0" l="0" r="90415" t="0"/>
          <a:stretch/>
        </p:blipFill>
        <p:spPr>
          <a:xfrm>
            <a:off x="1406100" y="3552300"/>
            <a:ext cx="634649" cy="127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21"/>
          <p:cNvPicPr preferRelativeResize="0"/>
          <p:nvPr/>
        </p:nvPicPr>
        <p:blipFill rotWithShape="1">
          <a:blip r:embed="rId6">
            <a:alphaModFix/>
          </a:blip>
          <a:srcRect b="0" l="23605" r="0" t="0"/>
          <a:stretch/>
        </p:blipFill>
        <p:spPr>
          <a:xfrm>
            <a:off x="2003799" y="3552300"/>
            <a:ext cx="5058650" cy="127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2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324124" y="60836"/>
            <a:ext cx="1750499" cy="73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58600" y="1558288"/>
            <a:ext cx="261200" cy="394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2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907375" y="1558300"/>
            <a:ext cx="284405" cy="394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2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068025" y="1639375"/>
            <a:ext cx="203000" cy="232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8" name="Google Shape;248;p21"/>
          <p:cNvCxnSpPr/>
          <p:nvPr/>
        </p:nvCxnSpPr>
        <p:spPr>
          <a:xfrm flipH="1" rot="10800000">
            <a:off x="6656000" y="3388500"/>
            <a:ext cx="518700" cy="23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49" name="Google Shape;249;p21"/>
          <p:cNvSpPr txBox="1"/>
          <p:nvPr/>
        </p:nvSpPr>
        <p:spPr>
          <a:xfrm>
            <a:off x="6656000" y="2995900"/>
            <a:ext cx="1866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</a:rPr>
              <a:t>Constant in runtime</a:t>
            </a:r>
            <a:endParaRPr b="1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